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21195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txBody>
          <a:bodyPr/>
          <a:lstStyle/>
          <a:p>
            <a:endParaRPr lang="es-ES"/>
          </a:p>
        </p:txBody>
      </p:sp>
      <p:sp>
        <p:nvSpPr>
          <p:cNvPr id="3" name="Shape 1"/>
          <p:cNvSpPr/>
          <p:nvPr/>
        </p:nvSpPr>
        <p:spPr>
          <a:xfrm>
            <a:off x="0" y="0"/>
            <a:ext cx="14630400" cy="8229600"/>
          </a:xfrm>
          <a:prstGeom prst="rect">
            <a:avLst/>
          </a:prstGeom>
          <a:solidFill>
            <a:srgbClr val="100C35"/>
          </a:solidFill>
          <a:ln/>
        </p:spPr>
        <p:txBody>
          <a:bodyPr/>
          <a:lstStyle/>
          <a:p>
            <a:endParaRPr lang="es-ES"/>
          </a:p>
        </p:txBody>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2456855"/>
            <a:ext cx="7477601" cy="1916430"/>
          </a:xfrm>
          <a:prstGeom prst="rect">
            <a:avLst/>
          </a:prstGeom>
          <a:noFill/>
          <a:ln/>
        </p:spPr>
        <p:txBody>
          <a:bodyPr wrap="square" rtlCol="0" anchor="t"/>
          <a:lstStyle/>
          <a:p>
            <a:pPr marL="0" indent="0">
              <a:lnSpc>
                <a:spcPts val="7545"/>
              </a:lnSpc>
              <a:buNone/>
            </a:pPr>
            <a:r>
              <a:rPr lang="en-US" sz="6036" dirty="0">
                <a:solidFill>
                  <a:srgbClr val="FFFFFF"/>
                </a:solidFill>
                <a:latin typeface="Kanit" pitchFamily="34" charset="0"/>
                <a:ea typeface="Kanit" pitchFamily="34" charset="-122"/>
                <a:cs typeface="Kanit" pitchFamily="34" charset="-120"/>
              </a:rPr>
              <a:t>Introduction to the Database Project</a:t>
            </a:r>
            <a:endParaRPr lang="en-US" sz="6036" dirty="0"/>
          </a:p>
        </p:txBody>
      </p:sp>
      <p:sp>
        <p:nvSpPr>
          <p:cNvPr id="6" name="Text 3"/>
          <p:cNvSpPr/>
          <p:nvPr/>
        </p:nvSpPr>
        <p:spPr>
          <a:xfrm>
            <a:off x="833199" y="4706541"/>
            <a:ext cx="7477601" cy="1066205"/>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Exploring the static and dynamic aspects of querying in multi-model database systems, as part of the Modern Database Systems course at Charles University.</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txBody>
          <a:bodyPr/>
          <a:lstStyle/>
          <a:p>
            <a:endParaRPr lang="es-ES"/>
          </a:p>
        </p:txBody>
      </p:sp>
      <p:sp>
        <p:nvSpPr>
          <p:cNvPr id="3" name="Shape 1"/>
          <p:cNvSpPr/>
          <p:nvPr/>
        </p:nvSpPr>
        <p:spPr>
          <a:xfrm>
            <a:off x="0" y="0"/>
            <a:ext cx="14630400" cy="8229600"/>
          </a:xfrm>
          <a:prstGeom prst="rect">
            <a:avLst/>
          </a:prstGeom>
          <a:solidFill>
            <a:srgbClr val="100C35"/>
          </a:solidFill>
          <a:ln/>
        </p:spPr>
        <p:txBody>
          <a:bodyPr/>
          <a:lstStyle/>
          <a:p>
            <a:endParaRPr lang="es-ES"/>
          </a:p>
        </p:txBody>
      </p:sp>
      <p:sp>
        <p:nvSpPr>
          <p:cNvPr id="4" name="Text 2"/>
          <p:cNvSpPr/>
          <p:nvPr/>
        </p:nvSpPr>
        <p:spPr>
          <a:xfrm>
            <a:off x="2348389" y="1108829"/>
            <a:ext cx="9725025" cy="694373"/>
          </a:xfrm>
          <a:prstGeom prst="rect">
            <a:avLst/>
          </a:prstGeom>
          <a:noFill/>
          <a:ln/>
        </p:spPr>
        <p:txBody>
          <a:bodyPr wrap="none" rtlCol="0" anchor="t"/>
          <a:lstStyle/>
          <a:p>
            <a:pPr marL="0" indent="0">
              <a:lnSpc>
                <a:spcPts val="5468"/>
              </a:lnSpc>
              <a:buNone/>
            </a:pPr>
            <a:r>
              <a:rPr lang="en-US" sz="4374" dirty="0">
                <a:solidFill>
                  <a:srgbClr val="FFFFFF"/>
                </a:solidFill>
                <a:latin typeface="Kanit" pitchFamily="34" charset="0"/>
                <a:ea typeface="Kanit" pitchFamily="34" charset="-122"/>
                <a:cs typeface="Kanit" pitchFamily="34" charset="-120"/>
              </a:rPr>
              <a:t>Conclusion and Overview of the Project</a:t>
            </a:r>
            <a:endParaRPr lang="en-US" sz="4374" dirty="0"/>
          </a:p>
        </p:txBody>
      </p:sp>
      <p:sp>
        <p:nvSpPr>
          <p:cNvPr id="5" name="Shape 3"/>
          <p:cNvSpPr/>
          <p:nvPr/>
        </p:nvSpPr>
        <p:spPr>
          <a:xfrm>
            <a:off x="2348389" y="2476738"/>
            <a:ext cx="388739" cy="388739"/>
          </a:xfrm>
          <a:prstGeom prst="roundRect">
            <a:avLst>
              <a:gd name="adj" fmla="val 17148"/>
            </a:avLst>
          </a:prstGeom>
          <a:solidFill>
            <a:srgbClr val="221D4C"/>
          </a:solidFill>
          <a:ln/>
        </p:spPr>
        <p:txBody>
          <a:bodyPr/>
          <a:lstStyle/>
          <a:p>
            <a:endParaRPr lang="es-ES"/>
          </a:p>
        </p:txBody>
      </p:sp>
      <p:sp>
        <p:nvSpPr>
          <p:cNvPr id="6" name="Text 4"/>
          <p:cNvSpPr/>
          <p:nvPr/>
        </p:nvSpPr>
        <p:spPr>
          <a:xfrm>
            <a:off x="2959298" y="2497455"/>
            <a:ext cx="3659743" cy="347186"/>
          </a:xfrm>
          <a:prstGeom prst="rect">
            <a:avLst/>
          </a:prstGeom>
          <a:noFill/>
          <a:ln/>
        </p:spPr>
        <p:txBody>
          <a:bodyPr wrap="none" rtlCol="0" anchor="t"/>
          <a:lstStyle/>
          <a:p>
            <a:pPr marL="0" indent="0">
              <a:lnSpc>
                <a:spcPts val="2734"/>
              </a:lnSpc>
              <a:buNone/>
            </a:pPr>
            <a:r>
              <a:rPr lang="en-US" sz="2187" dirty="0">
                <a:solidFill>
                  <a:srgbClr val="FFFFFF"/>
                </a:solidFill>
                <a:latin typeface="Kanit" pitchFamily="34" charset="0"/>
                <a:ea typeface="Kanit" pitchFamily="34" charset="-122"/>
                <a:cs typeface="Kanit" pitchFamily="34" charset="-120"/>
              </a:rPr>
              <a:t>Holistic Database Exploration</a:t>
            </a:r>
            <a:endParaRPr lang="en-US" sz="2187" dirty="0"/>
          </a:p>
        </p:txBody>
      </p:sp>
      <p:sp>
        <p:nvSpPr>
          <p:cNvPr id="7" name="Text 5"/>
          <p:cNvSpPr/>
          <p:nvPr/>
        </p:nvSpPr>
        <p:spPr>
          <a:xfrm>
            <a:off x="2959298" y="2977872"/>
            <a:ext cx="4244816" cy="1421606"/>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This project has provided a comprehensive exploration of CrateDB, a modern, scalable database system, and its integration with the Yelp dataset.</a:t>
            </a:r>
            <a:endParaRPr lang="en-US" sz="1750" dirty="0"/>
          </a:p>
        </p:txBody>
      </p:sp>
      <p:sp>
        <p:nvSpPr>
          <p:cNvPr id="8" name="Shape 6"/>
          <p:cNvSpPr/>
          <p:nvPr/>
        </p:nvSpPr>
        <p:spPr>
          <a:xfrm>
            <a:off x="7426285" y="2476738"/>
            <a:ext cx="388739" cy="388739"/>
          </a:xfrm>
          <a:prstGeom prst="roundRect">
            <a:avLst>
              <a:gd name="adj" fmla="val 17148"/>
            </a:avLst>
          </a:prstGeom>
          <a:solidFill>
            <a:srgbClr val="221D4C"/>
          </a:solidFill>
          <a:ln/>
        </p:spPr>
        <p:txBody>
          <a:bodyPr/>
          <a:lstStyle/>
          <a:p>
            <a:endParaRPr lang="es-ES"/>
          </a:p>
        </p:txBody>
      </p:sp>
      <p:sp>
        <p:nvSpPr>
          <p:cNvPr id="9" name="Text 7"/>
          <p:cNvSpPr/>
          <p:nvPr/>
        </p:nvSpPr>
        <p:spPr>
          <a:xfrm>
            <a:off x="8037195" y="2497455"/>
            <a:ext cx="4244816" cy="694373"/>
          </a:xfrm>
          <a:prstGeom prst="rect">
            <a:avLst/>
          </a:prstGeom>
          <a:noFill/>
          <a:ln/>
        </p:spPr>
        <p:txBody>
          <a:bodyPr wrap="square" rtlCol="0" anchor="t"/>
          <a:lstStyle/>
          <a:p>
            <a:pPr marL="0" indent="0">
              <a:lnSpc>
                <a:spcPts val="2734"/>
              </a:lnSpc>
              <a:buNone/>
            </a:pPr>
            <a:r>
              <a:rPr lang="en-US" sz="2187" dirty="0">
                <a:solidFill>
                  <a:srgbClr val="FFFFFF"/>
                </a:solidFill>
                <a:latin typeface="Kanit" pitchFamily="34" charset="0"/>
                <a:ea typeface="Kanit" pitchFamily="34" charset="-122"/>
                <a:cs typeface="Kanit" pitchFamily="34" charset="-120"/>
              </a:rPr>
              <a:t>Leveraging Multi-Model Capabilities</a:t>
            </a:r>
            <a:endParaRPr lang="en-US" sz="2187" dirty="0"/>
          </a:p>
        </p:txBody>
      </p:sp>
      <p:sp>
        <p:nvSpPr>
          <p:cNvPr id="10" name="Text 8"/>
          <p:cNvSpPr/>
          <p:nvPr/>
        </p:nvSpPr>
        <p:spPr>
          <a:xfrm>
            <a:off x="8037195" y="3325058"/>
            <a:ext cx="4244816" cy="1066205"/>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We have demonstrated CrateDB's ability to seamlessly handle diverse data models.</a:t>
            </a:r>
            <a:endParaRPr lang="en-US" sz="1750" dirty="0"/>
          </a:p>
        </p:txBody>
      </p:sp>
      <p:sp>
        <p:nvSpPr>
          <p:cNvPr id="11" name="Shape 9"/>
          <p:cNvSpPr/>
          <p:nvPr/>
        </p:nvSpPr>
        <p:spPr>
          <a:xfrm>
            <a:off x="2348389" y="4850844"/>
            <a:ext cx="388739" cy="388739"/>
          </a:xfrm>
          <a:prstGeom prst="roundRect">
            <a:avLst>
              <a:gd name="adj" fmla="val 17148"/>
            </a:avLst>
          </a:prstGeom>
          <a:solidFill>
            <a:srgbClr val="221D4C"/>
          </a:solidFill>
          <a:ln/>
        </p:spPr>
        <p:txBody>
          <a:bodyPr/>
          <a:lstStyle/>
          <a:p>
            <a:endParaRPr lang="es-ES"/>
          </a:p>
        </p:txBody>
      </p:sp>
      <p:sp>
        <p:nvSpPr>
          <p:cNvPr id="12" name="Text 10"/>
          <p:cNvSpPr/>
          <p:nvPr/>
        </p:nvSpPr>
        <p:spPr>
          <a:xfrm>
            <a:off x="2959298" y="4871561"/>
            <a:ext cx="3977759" cy="347186"/>
          </a:xfrm>
          <a:prstGeom prst="rect">
            <a:avLst/>
          </a:prstGeom>
          <a:noFill/>
          <a:ln/>
        </p:spPr>
        <p:txBody>
          <a:bodyPr wrap="none" rtlCol="0" anchor="t"/>
          <a:lstStyle/>
          <a:p>
            <a:pPr marL="0" indent="0">
              <a:lnSpc>
                <a:spcPts val="2734"/>
              </a:lnSpc>
              <a:buNone/>
            </a:pPr>
            <a:r>
              <a:rPr lang="en-US" sz="2187" dirty="0">
                <a:solidFill>
                  <a:srgbClr val="FFFFFF"/>
                </a:solidFill>
                <a:latin typeface="Kanit" pitchFamily="34" charset="0"/>
                <a:ea typeface="Kanit" pitchFamily="34" charset="-122"/>
                <a:cs typeface="Kanit" pitchFamily="34" charset="-120"/>
              </a:rPr>
              <a:t>Optimised Performance Insights</a:t>
            </a:r>
            <a:endParaRPr lang="en-US" sz="2187" dirty="0"/>
          </a:p>
        </p:txBody>
      </p:sp>
      <p:sp>
        <p:nvSpPr>
          <p:cNvPr id="13" name="Text 11"/>
          <p:cNvSpPr/>
          <p:nvPr/>
        </p:nvSpPr>
        <p:spPr>
          <a:xfrm>
            <a:off x="2959298" y="5351978"/>
            <a:ext cx="4244816" cy="1421606"/>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Through experimental analysis, we have gained valuable insights into CrateDB's query performance characteristics, guiding future optimisation efforts.</a:t>
            </a:r>
            <a:endParaRPr lang="en-US" sz="1750" dirty="0"/>
          </a:p>
        </p:txBody>
      </p:sp>
      <p:sp>
        <p:nvSpPr>
          <p:cNvPr id="14" name="Shape 12"/>
          <p:cNvSpPr/>
          <p:nvPr/>
        </p:nvSpPr>
        <p:spPr>
          <a:xfrm>
            <a:off x="7426285" y="4850844"/>
            <a:ext cx="388739" cy="388739"/>
          </a:xfrm>
          <a:prstGeom prst="roundRect">
            <a:avLst>
              <a:gd name="adj" fmla="val 17148"/>
            </a:avLst>
          </a:prstGeom>
          <a:solidFill>
            <a:srgbClr val="221D4C"/>
          </a:solidFill>
          <a:ln/>
        </p:spPr>
        <p:txBody>
          <a:bodyPr/>
          <a:lstStyle/>
          <a:p>
            <a:endParaRPr lang="es-ES"/>
          </a:p>
        </p:txBody>
      </p:sp>
      <p:sp>
        <p:nvSpPr>
          <p:cNvPr id="15" name="Text 13"/>
          <p:cNvSpPr/>
          <p:nvPr/>
        </p:nvSpPr>
        <p:spPr>
          <a:xfrm>
            <a:off x="8037195" y="4871561"/>
            <a:ext cx="4244816" cy="694373"/>
          </a:xfrm>
          <a:prstGeom prst="rect">
            <a:avLst/>
          </a:prstGeom>
          <a:noFill/>
          <a:ln/>
        </p:spPr>
        <p:txBody>
          <a:bodyPr wrap="square" rtlCol="0" anchor="t"/>
          <a:lstStyle/>
          <a:p>
            <a:pPr marL="0" indent="0">
              <a:lnSpc>
                <a:spcPts val="2734"/>
              </a:lnSpc>
              <a:buNone/>
            </a:pPr>
            <a:r>
              <a:rPr lang="en-US" sz="2187" dirty="0">
                <a:solidFill>
                  <a:srgbClr val="FFFFFF"/>
                </a:solidFill>
                <a:latin typeface="Kanit" pitchFamily="34" charset="0"/>
                <a:ea typeface="Kanit" pitchFamily="34" charset="-122"/>
                <a:cs typeface="Kanit" pitchFamily="34" charset="-120"/>
              </a:rPr>
              <a:t>Replicable Development Environment</a:t>
            </a:r>
            <a:endParaRPr lang="en-US" sz="2187" dirty="0"/>
          </a:p>
        </p:txBody>
      </p:sp>
      <p:sp>
        <p:nvSpPr>
          <p:cNvPr id="16" name="Text 14"/>
          <p:cNvSpPr/>
          <p:nvPr/>
        </p:nvSpPr>
        <p:spPr>
          <a:xfrm>
            <a:off x="8037195" y="5699165"/>
            <a:ext cx="4244816" cy="1421606"/>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The use of Docker containers has ensured a consistent and reproducible development environment for this database project.</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txBody>
          <a:bodyPr/>
          <a:lstStyle/>
          <a:p>
            <a:endParaRPr lang="es-ES"/>
          </a:p>
        </p:txBody>
      </p:sp>
      <p:sp>
        <p:nvSpPr>
          <p:cNvPr id="3" name="Shape 1"/>
          <p:cNvSpPr/>
          <p:nvPr/>
        </p:nvSpPr>
        <p:spPr>
          <a:xfrm>
            <a:off x="0" y="0"/>
            <a:ext cx="14630400" cy="8229600"/>
          </a:xfrm>
          <a:prstGeom prst="rect">
            <a:avLst/>
          </a:prstGeom>
          <a:solidFill>
            <a:srgbClr val="100C35"/>
          </a:solidFill>
          <a:ln/>
        </p:spPr>
        <p:txBody>
          <a:bodyPr/>
          <a:lstStyle/>
          <a:p>
            <a:endParaRPr lang="es-ES"/>
          </a:p>
        </p:txBody>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2365296"/>
            <a:ext cx="7477601" cy="1388745"/>
          </a:xfrm>
          <a:prstGeom prst="rect">
            <a:avLst/>
          </a:prstGeom>
          <a:noFill/>
          <a:ln/>
        </p:spPr>
        <p:txBody>
          <a:bodyPr wrap="square" rtlCol="0" anchor="t"/>
          <a:lstStyle/>
          <a:p>
            <a:pPr marL="0" indent="0">
              <a:lnSpc>
                <a:spcPts val="5468"/>
              </a:lnSpc>
              <a:buNone/>
            </a:pPr>
            <a:r>
              <a:rPr lang="en-US" sz="4374" dirty="0">
                <a:solidFill>
                  <a:srgbClr val="FFFFFF"/>
                </a:solidFill>
                <a:latin typeface="Kanit" pitchFamily="34" charset="0"/>
                <a:ea typeface="Kanit" pitchFamily="34" charset="-122"/>
                <a:cs typeface="Kanit" pitchFamily="34" charset="-120"/>
              </a:rPr>
              <a:t>Overview of CrateDB and the Yelp Dataset</a:t>
            </a:r>
            <a:endParaRPr lang="en-US" sz="4374" dirty="0"/>
          </a:p>
        </p:txBody>
      </p:sp>
      <p:sp>
        <p:nvSpPr>
          <p:cNvPr id="6" name="Text 3"/>
          <p:cNvSpPr/>
          <p:nvPr/>
        </p:nvSpPr>
        <p:spPr>
          <a:xfrm>
            <a:off x="833199" y="4087297"/>
            <a:ext cx="7477601" cy="1777008"/>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CrateDB is a scalable, distributed SQL database designed for real-time applications. It seamlessly integrates with the Yelp Dataset, a rich trove of business, review, and user data from the popular Yelp platform. This powerful combination enables in-depth analysis of commerce and consumer trends.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txBody>
          <a:bodyPr/>
          <a:lstStyle/>
          <a:p>
            <a:endParaRPr lang="es-ES"/>
          </a:p>
        </p:txBody>
      </p:sp>
      <p:sp>
        <p:nvSpPr>
          <p:cNvPr id="3" name="Shape 1"/>
          <p:cNvSpPr/>
          <p:nvPr/>
        </p:nvSpPr>
        <p:spPr>
          <a:xfrm>
            <a:off x="0" y="0"/>
            <a:ext cx="14630400" cy="8229600"/>
          </a:xfrm>
          <a:prstGeom prst="rect">
            <a:avLst/>
          </a:prstGeom>
          <a:solidFill>
            <a:srgbClr val="100C35"/>
          </a:solidFill>
          <a:ln/>
        </p:spPr>
        <p:txBody>
          <a:bodyPr/>
          <a:lstStyle/>
          <a:p>
            <a:endParaRPr lang="es-ES"/>
          </a:p>
        </p:txBody>
      </p:sp>
      <p:sp>
        <p:nvSpPr>
          <p:cNvPr id="4" name="Text 2"/>
          <p:cNvSpPr/>
          <p:nvPr/>
        </p:nvSpPr>
        <p:spPr>
          <a:xfrm>
            <a:off x="2348389" y="754856"/>
            <a:ext cx="9933503" cy="1388745"/>
          </a:xfrm>
          <a:prstGeom prst="rect">
            <a:avLst/>
          </a:prstGeom>
          <a:noFill/>
          <a:ln/>
        </p:spPr>
        <p:txBody>
          <a:bodyPr wrap="square" rtlCol="0" anchor="t"/>
          <a:lstStyle/>
          <a:p>
            <a:pPr marL="0" indent="0">
              <a:lnSpc>
                <a:spcPts val="5468"/>
              </a:lnSpc>
              <a:buNone/>
            </a:pPr>
            <a:r>
              <a:rPr lang="en-US" sz="4374" dirty="0">
                <a:solidFill>
                  <a:srgbClr val="FFFFFF"/>
                </a:solidFill>
                <a:latin typeface="Kanit" pitchFamily="34" charset="0"/>
                <a:ea typeface="Kanit" pitchFamily="34" charset="-122"/>
                <a:cs typeface="Kanit" pitchFamily="34" charset="-120"/>
              </a:rPr>
              <a:t>Static Analysis of Supported Data Models and Query Languages</a:t>
            </a:r>
            <a:endParaRPr lang="en-US" sz="4374" dirty="0"/>
          </a:p>
        </p:txBody>
      </p:sp>
      <p:sp>
        <p:nvSpPr>
          <p:cNvPr id="5" name="Text 3"/>
          <p:cNvSpPr/>
          <p:nvPr/>
        </p:nvSpPr>
        <p:spPr>
          <a:xfrm>
            <a:off x="2703790" y="2587943"/>
            <a:ext cx="9578102" cy="1066205"/>
          </a:xfrm>
          <a:prstGeom prst="rect">
            <a:avLst/>
          </a:prstGeom>
          <a:noFill/>
          <a:ln/>
        </p:spPr>
        <p:txBody>
          <a:bodyPr wrap="square" rtlCol="0" anchor="t"/>
          <a:lstStyle/>
          <a:p>
            <a:pPr marL="342900" indent="-342900" algn="l">
              <a:lnSpc>
                <a:spcPts val="2799"/>
              </a:lnSpc>
              <a:buSzPct val="100000"/>
              <a:buFont typeface="+mj-lt"/>
              <a:buAutoNum type="arabicPeriod"/>
            </a:pPr>
            <a:r>
              <a:rPr lang="en-US" sz="1750" b="1" dirty="0">
                <a:solidFill>
                  <a:srgbClr val="D9E1FF"/>
                </a:solidFill>
                <a:latin typeface="Martel Sans" pitchFamily="34" charset="0"/>
                <a:ea typeface="Martel Sans" pitchFamily="34" charset="-122"/>
                <a:cs typeface="Martel Sans" pitchFamily="34" charset="-120"/>
              </a:rPr>
              <a:t>Data Model Implementation:</a:t>
            </a:r>
            <a:r>
              <a:rPr lang="en-US" sz="1750" dirty="0">
                <a:solidFill>
                  <a:srgbClr val="D9E1FF"/>
                </a:solidFill>
                <a:latin typeface="Martel Sans" pitchFamily="34" charset="0"/>
                <a:ea typeface="Martel Sans" pitchFamily="34" charset="-122"/>
                <a:cs typeface="Martel Sans" pitchFamily="34" charset="-120"/>
              </a:rPr>
              <a:t> CrateDB uses a hybrid multi-model approach, seamlessly integrating relational and document-oriented. The data structures are optimized for real-time performance and scalability.</a:t>
            </a:r>
            <a:endParaRPr lang="en-US" sz="1750" dirty="0"/>
          </a:p>
        </p:txBody>
      </p:sp>
      <p:sp>
        <p:nvSpPr>
          <p:cNvPr id="6" name="Text 4"/>
          <p:cNvSpPr/>
          <p:nvPr/>
        </p:nvSpPr>
        <p:spPr>
          <a:xfrm>
            <a:off x="2703790" y="3742968"/>
            <a:ext cx="9578102" cy="1066205"/>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b="1" dirty="0">
                <a:solidFill>
                  <a:srgbClr val="D9E1FF"/>
                </a:solidFill>
                <a:latin typeface="Martel Sans" pitchFamily="34" charset="0"/>
                <a:ea typeface="Martel Sans" pitchFamily="34" charset="-122"/>
                <a:cs typeface="Martel Sans" pitchFamily="34" charset="-120"/>
              </a:rPr>
              <a:t>Model Integration:</a:t>
            </a:r>
            <a:r>
              <a:rPr lang="en-US" sz="1750" dirty="0">
                <a:solidFill>
                  <a:srgbClr val="D9E1FF"/>
                </a:solidFill>
                <a:latin typeface="Martel Sans" pitchFamily="34" charset="0"/>
                <a:ea typeface="Martel Sans" pitchFamily="34" charset="-122"/>
                <a:cs typeface="Martel Sans" pitchFamily="34" charset="-120"/>
              </a:rPr>
              <a:t> CrateDB allows you to link different data models, enabling powerful cross-model querying and analysis. Tables, indices, and views can be defined over various data representations.</a:t>
            </a:r>
            <a:endParaRPr lang="en-US" sz="1750" dirty="0"/>
          </a:p>
        </p:txBody>
      </p:sp>
      <p:sp>
        <p:nvSpPr>
          <p:cNvPr id="7" name="Text 5"/>
          <p:cNvSpPr/>
          <p:nvPr/>
        </p:nvSpPr>
        <p:spPr>
          <a:xfrm>
            <a:off x="2703790" y="4897993"/>
            <a:ext cx="9578102" cy="1066205"/>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b="1" dirty="0">
                <a:solidFill>
                  <a:srgbClr val="D9E1FF"/>
                </a:solidFill>
                <a:latin typeface="Martel Sans" pitchFamily="34" charset="0"/>
                <a:ea typeface="Martel Sans" pitchFamily="34" charset="-122"/>
                <a:cs typeface="Martel Sans" pitchFamily="34" charset="-120"/>
              </a:rPr>
              <a:t>Indexing Capabilities:</a:t>
            </a:r>
            <a:r>
              <a:rPr lang="en-US" sz="1750" dirty="0">
                <a:solidFill>
                  <a:srgbClr val="D9E1FF"/>
                </a:solidFill>
                <a:latin typeface="Martel Sans" pitchFamily="34" charset="0"/>
                <a:ea typeface="Martel Sans" pitchFamily="34" charset="-122"/>
                <a:cs typeface="Martel Sans" pitchFamily="34" charset="-120"/>
              </a:rPr>
              <a:t> CrateDB supports a wide range of indexing options, including full-text, geospatial, and time series indices. These indices are present in every column’s data using the plain index method by default.</a:t>
            </a:r>
            <a:endParaRPr lang="en-US" sz="1750" dirty="0"/>
          </a:p>
        </p:txBody>
      </p:sp>
      <p:sp>
        <p:nvSpPr>
          <p:cNvPr id="8" name="Text 6"/>
          <p:cNvSpPr/>
          <p:nvPr/>
        </p:nvSpPr>
        <p:spPr>
          <a:xfrm>
            <a:off x="2703790" y="6053018"/>
            <a:ext cx="9578102" cy="1421606"/>
          </a:xfrm>
          <a:prstGeom prst="rect">
            <a:avLst/>
          </a:prstGeom>
          <a:noFill/>
          <a:ln/>
        </p:spPr>
        <p:txBody>
          <a:bodyPr wrap="square" rtlCol="0" anchor="t"/>
          <a:lstStyle/>
          <a:p>
            <a:pPr marL="342900" indent="-342900" algn="l">
              <a:lnSpc>
                <a:spcPts val="2799"/>
              </a:lnSpc>
              <a:buSzPct val="100000"/>
              <a:buFont typeface="+mj-lt"/>
              <a:buAutoNum type="arabicPeriod" startAt="4"/>
            </a:pPr>
            <a:r>
              <a:rPr lang="en-US" sz="1750" b="1" dirty="0">
                <a:solidFill>
                  <a:srgbClr val="D9E1FF"/>
                </a:solidFill>
                <a:latin typeface="Martel Sans" pitchFamily="34" charset="0"/>
                <a:ea typeface="Martel Sans" pitchFamily="34" charset="-122"/>
                <a:cs typeface="Martel Sans" pitchFamily="34" charset="-120"/>
              </a:rPr>
              <a:t>Querying Capabilities:</a:t>
            </a:r>
            <a:r>
              <a:rPr lang="en-US" sz="1750" dirty="0">
                <a:solidFill>
                  <a:srgbClr val="D9E1FF"/>
                </a:solidFill>
                <a:latin typeface="Martel Sans" pitchFamily="34" charset="0"/>
                <a:ea typeface="Martel Sans" pitchFamily="34" charset="-122"/>
                <a:cs typeface="Martel Sans" pitchFamily="34" charset="-120"/>
              </a:rPr>
              <a:t> CrateDB offers a SQL-based query language that extends the standard with Dynamic SQL Capabilities where columns can be added to existing tables without downtime, and the schema of JSON objects can evolve as new fields are added in the queries.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txBody>
          <a:bodyPr/>
          <a:lstStyle/>
          <a:p>
            <a:endParaRPr lang="es-ES"/>
          </a:p>
        </p:txBody>
      </p:sp>
      <p:sp>
        <p:nvSpPr>
          <p:cNvPr id="3" name="Shape 1"/>
          <p:cNvSpPr/>
          <p:nvPr/>
        </p:nvSpPr>
        <p:spPr>
          <a:xfrm>
            <a:off x="0" y="0"/>
            <a:ext cx="14630400" cy="8229600"/>
          </a:xfrm>
          <a:prstGeom prst="rect">
            <a:avLst/>
          </a:prstGeom>
          <a:solidFill>
            <a:srgbClr val="100C35"/>
          </a:solidFill>
          <a:ln/>
        </p:spPr>
        <p:txBody>
          <a:bodyPr/>
          <a:lstStyle/>
          <a:p>
            <a:endParaRPr lang="es-ES"/>
          </a:p>
        </p:txBody>
      </p:sp>
      <p:sp>
        <p:nvSpPr>
          <p:cNvPr id="4" name="Text 2"/>
          <p:cNvSpPr/>
          <p:nvPr/>
        </p:nvSpPr>
        <p:spPr>
          <a:xfrm>
            <a:off x="2348389" y="1524119"/>
            <a:ext cx="5554980" cy="694373"/>
          </a:xfrm>
          <a:prstGeom prst="rect">
            <a:avLst/>
          </a:prstGeom>
          <a:noFill/>
          <a:ln/>
        </p:spPr>
        <p:txBody>
          <a:bodyPr wrap="none" rtlCol="0" anchor="t"/>
          <a:lstStyle/>
          <a:p>
            <a:pPr marL="0" indent="0">
              <a:lnSpc>
                <a:spcPts val="5468"/>
              </a:lnSpc>
              <a:buNone/>
            </a:pPr>
            <a:r>
              <a:rPr lang="en-US" sz="4374" dirty="0">
                <a:solidFill>
                  <a:srgbClr val="FFFFFF"/>
                </a:solidFill>
                <a:latin typeface="Kanit" pitchFamily="34" charset="0"/>
                <a:ea typeface="Kanit" pitchFamily="34" charset="-122"/>
                <a:cs typeface="Kanit" pitchFamily="34" charset="-120"/>
              </a:rPr>
              <a:t>Overview of Docker</a:t>
            </a:r>
            <a:endParaRPr lang="en-US" sz="4374" dirty="0"/>
          </a:p>
        </p:txBody>
      </p:sp>
      <p:sp>
        <p:nvSpPr>
          <p:cNvPr id="5" name="Text 3"/>
          <p:cNvSpPr/>
          <p:nvPr/>
        </p:nvSpPr>
        <p:spPr>
          <a:xfrm>
            <a:off x="2348389" y="2751653"/>
            <a:ext cx="4695706" cy="2132409"/>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Docker is an open-source platform for building, deploying, and managing containerized applications. It simplifies the process of creating, packaging, and running software in a consistent, isolated environment.</a:t>
            </a:r>
            <a:endParaRPr lang="en-US" sz="1750" dirty="0"/>
          </a:p>
        </p:txBody>
      </p:sp>
      <p:sp>
        <p:nvSpPr>
          <p:cNvPr id="6" name="Text 4"/>
          <p:cNvSpPr/>
          <p:nvPr/>
        </p:nvSpPr>
        <p:spPr>
          <a:xfrm>
            <a:off x="2348389" y="5083969"/>
            <a:ext cx="4695706" cy="1421606"/>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By using Docker, developers can quickly set up a development environment with all the necessary dependencies, ensuring consistent behaviour across different systems.</a:t>
            </a:r>
            <a:endParaRPr lang="en-US" sz="1750" dirty="0"/>
          </a:p>
        </p:txBody>
      </p:sp>
      <p:pic>
        <p:nvPicPr>
          <p:cNvPr id="7" name="Image 0" descr="preencoded.png"/>
          <p:cNvPicPr>
            <a:picLocks noChangeAspect="1"/>
          </p:cNvPicPr>
          <p:nvPr/>
        </p:nvPicPr>
        <p:blipFill>
          <a:blip r:embed="rId3"/>
          <a:stretch>
            <a:fillRect/>
          </a:stretch>
        </p:blipFill>
        <p:spPr>
          <a:xfrm>
            <a:off x="7593687" y="2801660"/>
            <a:ext cx="4695706" cy="321278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txBody>
          <a:bodyPr/>
          <a:lstStyle/>
          <a:p>
            <a:endParaRPr lang="es-ES"/>
          </a:p>
        </p:txBody>
      </p:sp>
      <p:sp>
        <p:nvSpPr>
          <p:cNvPr id="3" name="Shape 1"/>
          <p:cNvSpPr/>
          <p:nvPr/>
        </p:nvSpPr>
        <p:spPr>
          <a:xfrm>
            <a:off x="0" y="0"/>
            <a:ext cx="14630400" cy="8229600"/>
          </a:xfrm>
          <a:prstGeom prst="rect">
            <a:avLst/>
          </a:prstGeom>
          <a:solidFill>
            <a:srgbClr val="100C35"/>
          </a:solidFill>
          <a:ln/>
        </p:spPr>
        <p:txBody>
          <a:bodyPr/>
          <a:lstStyle/>
          <a:p>
            <a:endParaRPr lang="es-ES"/>
          </a:p>
        </p:txBody>
      </p:sp>
      <p:sp>
        <p:nvSpPr>
          <p:cNvPr id="4" name="Text 2"/>
          <p:cNvSpPr/>
          <p:nvPr/>
        </p:nvSpPr>
        <p:spPr>
          <a:xfrm>
            <a:off x="2348389" y="624840"/>
            <a:ext cx="9933503" cy="1388745"/>
          </a:xfrm>
          <a:prstGeom prst="rect">
            <a:avLst/>
          </a:prstGeom>
          <a:noFill/>
          <a:ln/>
        </p:spPr>
        <p:txBody>
          <a:bodyPr wrap="square" rtlCol="0" anchor="t"/>
          <a:lstStyle/>
          <a:p>
            <a:pPr marL="0" indent="0">
              <a:lnSpc>
                <a:spcPts val="5468"/>
              </a:lnSpc>
              <a:buNone/>
            </a:pPr>
            <a:r>
              <a:rPr lang="en-US" sz="4374" dirty="0">
                <a:solidFill>
                  <a:srgbClr val="FFFFFF"/>
                </a:solidFill>
                <a:latin typeface="Kanit" pitchFamily="34" charset="0"/>
                <a:ea typeface="Kanit" pitchFamily="34" charset="-122"/>
                <a:cs typeface="Kanit" pitchFamily="34" charset="-120"/>
              </a:rPr>
              <a:t>Importing the Yelp Dataset into Docker Container for CrateDB</a:t>
            </a:r>
            <a:endParaRPr lang="en-US" sz="4374" dirty="0"/>
          </a:p>
        </p:txBody>
      </p:sp>
      <p:pic>
        <p:nvPicPr>
          <p:cNvPr id="5" name="Image 0" descr="preencoded.png"/>
          <p:cNvPicPr>
            <a:picLocks noChangeAspect="1"/>
          </p:cNvPicPr>
          <p:nvPr/>
        </p:nvPicPr>
        <p:blipFill>
          <a:blip r:embed="rId3"/>
          <a:stretch>
            <a:fillRect/>
          </a:stretch>
        </p:blipFill>
        <p:spPr>
          <a:xfrm>
            <a:off x="2348389" y="2457926"/>
            <a:ext cx="3088958" cy="1909048"/>
          </a:xfrm>
          <a:prstGeom prst="rect">
            <a:avLst/>
          </a:prstGeom>
        </p:spPr>
      </p:pic>
      <p:sp>
        <p:nvSpPr>
          <p:cNvPr id="6" name="Text 3"/>
          <p:cNvSpPr/>
          <p:nvPr/>
        </p:nvSpPr>
        <p:spPr>
          <a:xfrm>
            <a:off x="2348389" y="4644628"/>
            <a:ext cx="3088958" cy="694373"/>
          </a:xfrm>
          <a:prstGeom prst="rect">
            <a:avLst/>
          </a:prstGeom>
          <a:noFill/>
          <a:ln/>
        </p:spPr>
        <p:txBody>
          <a:bodyPr wrap="square" rtlCol="0" anchor="t"/>
          <a:lstStyle/>
          <a:p>
            <a:pPr marL="0" indent="0" algn="l">
              <a:lnSpc>
                <a:spcPts val="2734"/>
              </a:lnSpc>
              <a:buNone/>
            </a:pPr>
            <a:r>
              <a:rPr lang="en-US" sz="2187" dirty="0">
                <a:solidFill>
                  <a:srgbClr val="FFFFFF"/>
                </a:solidFill>
                <a:latin typeface="Kanit" pitchFamily="34" charset="0"/>
                <a:ea typeface="Kanit" pitchFamily="34" charset="-122"/>
                <a:cs typeface="Kanit" pitchFamily="34" charset="-120"/>
              </a:rPr>
              <a:t>JSON Data Transformation</a:t>
            </a:r>
            <a:endParaRPr lang="en-US" sz="2187" dirty="0"/>
          </a:p>
        </p:txBody>
      </p:sp>
      <p:sp>
        <p:nvSpPr>
          <p:cNvPr id="7" name="Text 4"/>
          <p:cNvSpPr/>
          <p:nvPr/>
        </p:nvSpPr>
        <p:spPr>
          <a:xfrm>
            <a:off x="2348389" y="5472232"/>
            <a:ext cx="3088958" cy="2132409"/>
          </a:xfrm>
          <a:prstGeom prst="rect">
            <a:avLst/>
          </a:prstGeom>
          <a:noFill/>
          <a:ln/>
        </p:spPr>
        <p:txBody>
          <a:bodyPr wrap="square" rtlCol="0" anchor="t"/>
          <a:lstStyle/>
          <a:p>
            <a:pPr marL="0" indent="0" algn="l">
              <a:lnSpc>
                <a:spcPts val="2799"/>
              </a:lnSpc>
              <a:buNone/>
            </a:pPr>
            <a:r>
              <a:rPr lang="en-US" sz="1750" dirty="0">
                <a:solidFill>
                  <a:srgbClr val="D9E1FF"/>
                </a:solidFill>
                <a:latin typeface="Martel Sans" pitchFamily="34" charset="0"/>
                <a:ea typeface="Martel Sans" pitchFamily="34" charset="-122"/>
                <a:cs typeface="Martel Sans" pitchFamily="34" charset="-120"/>
              </a:rPr>
              <a:t>Using scripts, the Yelp dataset in JSON format is transformed and limited to 1 million records before importing into the CrateDB container.</a:t>
            </a:r>
            <a:endParaRPr lang="en-US" sz="1750" dirty="0"/>
          </a:p>
        </p:txBody>
      </p:sp>
      <p:pic>
        <p:nvPicPr>
          <p:cNvPr id="8" name="Image 1" descr="preencoded.png"/>
          <p:cNvPicPr>
            <a:picLocks noChangeAspect="1"/>
          </p:cNvPicPr>
          <p:nvPr/>
        </p:nvPicPr>
        <p:blipFill>
          <a:blip r:embed="rId4"/>
          <a:stretch>
            <a:fillRect/>
          </a:stretch>
        </p:blipFill>
        <p:spPr>
          <a:xfrm>
            <a:off x="5770602" y="2457926"/>
            <a:ext cx="3088958" cy="1909048"/>
          </a:xfrm>
          <a:prstGeom prst="rect">
            <a:avLst/>
          </a:prstGeom>
        </p:spPr>
      </p:pic>
      <p:sp>
        <p:nvSpPr>
          <p:cNvPr id="9" name="Text 5"/>
          <p:cNvSpPr/>
          <p:nvPr/>
        </p:nvSpPr>
        <p:spPr>
          <a:xfrm>
            <a:off x="5770602" y="4644628"/>
            <a:ext cx="2777490" cy="347186"/>
          </a:xfrm>
          <a:prstGeom prst="rect">
            <a:avLst/>
          </a:prstGeom>
          <a:noFill/>
          <a:ln/>
        </p:spPr>
        <p:txBody>
          <a:bodyPr wrap="none" rtlCol="0" anchor="t"/>
          <a:lstStyle/>
          <a:p>
            <a:pPr marL="0" indent="0" algn="l">
              <a:lnSpc>
                <a:spcPts val="2734"/>
              </a:lnSpc>
              <a:buNone/>
            </a:pPr>
            <a:r>
              <a:rPr lang="en-US" sz="2187" dirty="0">
                <a:solidFill>
                  <a:srgbClr val="FFFFFF"/>
                </a:solidFill>
                <a:latin typeface="Kanit" pitchFamily="34" charset="0"/>
                <a:ea typeface="Kanit" pitchFamily="34" charset="-122"/>
                <a:cs typeface="Kanit" pitchFamily="34" charset="-120"/>
              </a:rPr>
              <a:t>CSV Data Ingestion</a:t>
            </a:r>
            <a:endParaRPr lang="en-US" sz="2187" dirty="0"/>
          </a:p>
        </p:txBody>
      </p:sp>
      <p:sp>
        <p:nvSpPr>
          <p:cNvPr id="10" name="Text 6"/>
          <p:cNvSpPr/>
          <p:nvPr/>
        </p:nvSpPr>
        <p:spPr>
          <a:xfrm>
            <a:off x="5770602" y="5125045"/>
            <a:ext cx="3088958" cy="1777008"/>
          </a:xfrm>
          <a:prstGeom prst="rect">
            <a:avLst/>
          </a:prstGeom>
          <a:noFill/>
          <a:ln/>
        </p:spPr>
        <p:txBody>
          <a:bodyPr wrap="square" rtlCol="0" anchor="t"/>
          <a:lstStyle/>
          <a:p>
            <a:pPr marL="0" indent="0" algn="l">
              <a:lnSpc>
                <a:spcPts val="2799"/>
              </a:lnSpc>
              <a:buNone/>
            </a:pPr>
            <a:r>
              <a:rPr lang="en-US" sz="1750" dirty="0">
                <a:solidFill>
                  <a:srgbClr val="D9E1FF"/>
                </a:solidFill>
                <a:latin typeface="Martel Sans" pitchFamily="34" charset="0"/>
                <a:ea typeface="Martel Sans" pitchFamily="34" charset="-122"/>
                <a:cs typeface="Martel Sans" pitchFamily="34" charset="-120"/>
              </a:rPr>
              <a:t>In addition to JSON, the Yelp dataset tables (business, checkin, review, tip, user) are also imported into CrateDB as CSV files.</a:t>
            </a:r>
            <a:endParaRPr lang="en-US" sz="1750" dirty="0"/>
          </a:p>
        </p:txBody>
      </p:sp>
      <p:pic>
        <p:nvPicPr>
          <p:cNvPr id="11" name="Image 2" descr="preencoded.png"/>
          <p:cNvPicPr>
            <a:picLocks noChangeAspect="1"/>
          </p:cNvPicPr>
          <p:nvPr/>
        </p:nvPicPr>
        <p:blipFill>
          <a:blip r:embed="rId5"/>
          <a:stretch>
            <a:fillRect/>
          </a:stretch>
        </p:blipFill>
        <p:spPr>
          <a:xfrm>
            <a:off x="9192816" y="2457926"/>
            <a:ext cx="3089077" cy="1909167"/>
          </a:xfrm>
          <a:prstGeom prst="rect">
            <a:avLst/>
          </a:prstGeom>
        </p:spPr>
      </p:pic>
      <p:sp>
        <p:nvSpPr>
          <p:cNvPr id="12" name="Text 7"/>
          <p:cNvSpPr/>
          <p:nvPr/>
        </p:nvSpPr>
        <p:spPr>
          <a:xfrm>
            <a:off x="9192816" y="4644747"/>
            <a:ext cx="3089077" cy="694373"/>
          </a:xfrm>
          <a:prstGeom prst="rect">
            <a:avLst/>
          </a:prstGeom>
          <a:noFill/>
          <a:ln/>
        </p:spPr>
        <p:txBody>
          <a:bodyPr wrap="square" rtlCol="0" anchor="t"/>
          <a:lstStyle/>
          <a:p>
            <a:pPr marL="0" indent="0" algn="l">
              <a:lnSpc>
                <a:spcPts val="2734"/>
              </a:lnSpc>
              <a:buNone/>
            </a:pPr>
            <a:r>
              <a:rPr lang="en-US" sz="2187" dirty="0">
                <a:solidFill>
                  <a:srgbClr val="FFFFFF"/>
                </a:solidFill>
                <a:latin typeface="Kanit" pitchFamily="34" charset="0"/>
                <a:ea typeface="Kanit" pitchFamily="34" charset="-122"/>
                <a:cs typeface="Kanit" pitchFamily="34" charset="-120"/>
              </a:rPr>
              <a:t>Containerized Database Setup</a:t>
            </a:r>
            <a:endParaRPr lang="en-US" sz="2187" dirty="0"/>
          </a:p>
        </p:txBody>
      </p:sp>
      <p:sp>
        <p:nvSpPr>
          <p:cNvPr id="13" name="Text 8"/>
          <p:cNvSpPr/>
          <p:nvPr/>
        </p:nvSpPr>
        <p:spPr>
          <a:xfrm>
            <a:off x="9192816" y="5472351"/>
            <a:ext cx="3089077" cy="2132409"/>
          </a:xfrm>
          <a:prstGeom prst="rect">
            <a:avLst/>
          </a:prstGeom>
          <a:noFill/>
          <a:ln/>
        </p:spPr>
        <p:txBody>
          <a:bodyPr wrap="square" rtlCol="0" anchor="t"/>
          <a:lstStyle/>
          <a:p>
            <a:pPr marL="0" indent="0" algn="l">
              <a:lnSpc>
                <a:spcPts val="2799"/>
              </a:lnSpc>
              <a:buNone/>
            </a:pPr>
            <a:r>
              <a:rPr lang="en-US" sz="1750" dirty="0">
                <a:solidFill>
                  <a:srgbClr val="D9E1FF"/>
                </a:solidFill>
                <a:latin typeface="Martel Sans" pitchFamily="34" charset="0"/>
                <a:ea typeface="Martel Sans" pitchFamily="34" charset="-122"/>
                <a:cs typeface="Martel Sans" pitchFamily="34" charset="-120"/>
              </a:rPr>
              <a:t>The CrateDB database is set up within a Docker container, enabling a consistent and reproducible development environment for the Yelp dataset analysis.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txBody>
          <a:bodyPr/>
          <a:lstStyle/>
          <a:p>
            <a:endParaRPr lang="es-ES"/>
          </a:p>
        </p:txBody>
      </p:sp>
      <p:sp>
        <p:nvSpPr>
          <p:cNvPr id="3" name="Shape 1"/>
          <p:cNvSpPr/>
          <p:nvPr/>
        </p:nvSpPr>
        <p:spPr>
          <a:xfrm>
            <a:off x="0" y="0"/>
            <a:ext cx="14630400" cy="8233172"/>
          </a:xfrm>
          <a:prstGeom prst="rect">
            <a:avLst/>
          </a:prstGeom>
          <a:solidFill>
            <a:srgbClr val="100C35"/>
          </a:solidFill>
          <a:ln/>
        </p:spPr>
        <p:txBody>
          <a:bodyPr/>
          <a:lstStyle/>
          <a:p>
            <a:endParaRPr lang="es-ES"/>
          </a:p>
        </p:txBody>
      </p:sp>
      <p:sp>
        <p:nvSpPr>
          <p:cNvPr id="4" name="Text 2"/>
          <p:cNvSpPr/>
          <p:nvPr/>
        </p:nvSpPr>
        <p:spPr>
          <a:xfrm>
            <a:off x="2597348" y="580311"/>
            <a:ext cx="9435584" cy="1319213"/>
          </a:xfrm>
          <a:prstGeom prst="rect">
            <a:avLst/>
          </a:prstGeom>
          <a:noFill/>
          <a:ln/>
        </p:spPr>
        <p:txBody>
          <a:bodyPr wrap="square" rtlCol="0" anchor="t"/>
          <a:lstStyle/>
          <a:p>
            <a:pPr marL="0" indent="0">
              <a:lnSpc>
                <a:spcPts val="5193"/>
              </a:lnSpc>
              <a:buNone/>
            </a:pPr>
            <a:r>
              <a:rPr lang="en-US" sz="4155" dirty="0">
                <a:solidFill>
                  <a:srgbClr val="FFFFFF"/>
                </a:solidFill>
                <a:latin typeface="Kanit" pitchFamily="34" charset="0"/>
                <a:ea typeface="Kanit" pitchFamily="34" charset="-122"/>
                <a:cs typeface="Kanit" pitchFamily="34" charset="-120"/>
              </a:rPr>
              <a:t>Exploring the Dataset using SQL Queries</a:t>
            </a:r>
            <a:endParaRPr lang="en-US" sz="4155" dirty="0"/>
          </a:p>
        </p:txBody>
      </p:sp>
      <p:pic>
        <p:nvPicPr>
          <p:cNvPr id="5" name="Image 0" descr="preencoded.png"/>
          <p:cNvPicPr>
            <a:picLocks noChangeAspect="1"/>
          </p:cNvPicPr>
          <p:nvPr/>
        </p:nvPicPr>
        <p:blipFill>
          <a:blip r:embed="rId3"/>
          <a:stretch>
            <a:fillRect/>
          </a:stretch>
        </p:blipFill>
        <p:spPr>
          <a:xfrm>
            <a:off x="2597348" y="2453521"/>
            <a:ext cx="2801541" cy="1867138"/>
          </a:xfrm>
          <a:prstGeom prst="rect">
            <a:avLst/>
          </a:prstGeom>
        </p:spPr>
      </p:pic>
      <p:sp>
        <p:nvSpPr>
          <p:cNvPr id="6" name="Text 3"/>
          <p:cNvSpPr/>
          <p:nvPr/>
        </p:nvSpPr>
        <p:spPr>
          <a:xfrm>
            <a:off x="2597348" y="4558070"/>
            <a:ext cx="2638187" cy="329803"/>
          </a:xfrm>
          <a:prstGeom prst="rect">
            <a:avLst/>
          </a:prstGeom>
          <a:noFill/>
          <a:ln/>
        </p:spPr>
        <p:txBody>
          <a:bodyPr wrap="none" rtlCol="0" anchor="t"/>
          <a:lstStyle/>
          <a:p>
            <a:pPr marL="0" indent="0">
              <a:lnSpc>
                <a:spcPts val="2597"/>
              </a:lnSpc>
              <a:buNone/>
            </a:pPr>
            <a:r>
              <a:rPr lang="en-US" sz="2077" dirty="0">
                <a:solidFill>
                  <a:srgbClr val="FFFFFF"/>
                </a:solidFill>
                <a:latin typeface="Kanit" pitchFamily="34" charset="0"/>
                <a:ea typeface="Kanit" pitchFamily="34" charset="-122"/>
                <a:cs typeface="Kanit" pitchFamily="34" charset="-120"/>
              </a:rPr>
              <a:t>Uncovering Insights</a:t>
            </a:r>
            <a:endParaRPr lang="en-US" sz="2077" dirty="0"/>
          </a:p>
        </p:txBody>
      </p:sp>
      <p:sp>
        <p:nvSpPr>
          <p:cNvPr id="7" name="Text 4"/>
          <p:cNvSpPr/>
          <p:nvPr/>
        </p:nvSpPr>
        <p:spPr>
          <a:xfrm>
            <a:off x="2597348" y="5098852"/>
            <a:ext cx="2801541" cy="2025968"/>
          </a:xfrm>
          <a:prstGeom prst="rect">
            <a:avLst/>
          </a:prstGeom>
          <a:noFill/>
          <a:ln/>
        </p:spPr>
        <p:txBody>
          <a:bodyPr wrap="square" rtlCol="0" anchor="t"/>
          <a:lstStyle/>
          <a:p>
            <a:pPr marL="0" indent="0">
              <a:lnSpc>
                <a:spcPts val="2659"/>
              </a:lnSpc>
              <a:buNone/>
            </a:pPr>
            <a:r>
              <a:rPr lang="en-US" sz="1662" dirty="0">
                <a:solidFill>
                  <a:srgbClr val="D9E1FF"/>
                </a:solidFill>
                <a:latin typeface="Martel Sans" pitchFamily="34" charset="0"/>
                <a:ea typeface="Martel Sans" pitchFamily="34" charset="-122"/>
                <a:cs typeface="Martel Sans" pitchFamily="34" charset="-120"/>
              </a:rPr>
              <a:t>Selection, Projection, Aggregation, Set operations, Sorting, Distinct and MapReduce behaviour when applying them on queries.</a:t>
            </a:r>
            <a:endParaRPr lang="en-US" sz="1662" dirty="0"/>
          </a:p>
        </p:txBody>
      </p:sp>
      <p:pic>
        <p:nvPicPr>
          <p:cNvPr id="8" name="Image 1" descr="preencoded.png"/>
          <p:cNvPicPr>
            <a:picLocks noChangeAspect="1"/>
          </p:cNvPicPr>
          <p:nvPr/>
        </p:nvPicPr>
        <p:blipFill>
          <a:blip r:embed="rId4"/>
          <a:stretch>
            <a:fillRect/>
          </a:stretch>
        </p:blipFill>
        <p:spPr>
          <a:xfrm>
            <a:off x="5921335" y="2453521"/>
            <a:ext cx="2801541" cy="1867614"/>
          </a:xfrm>
          <a:prstGeom prst="rect">
            <a:avLst/>
          </a:prstGeom>
        </p:spPr>
      </p:pic>
      <p:sp>
        <p:nvSpPr>
          <p:cNvPr id="9" name="Text 5"/>
          <p:cNvSpPr/>
          <p:nvPr/>
        </p:nvSpPr>
        <p:spPr>
          <a:xfrm>
            <a:off x="5921335" y="4558546"/>
            <a:ext cx="2638187" cy="329803"/>
          </a:xfrm>
          <a:prstGeom prst="rect">
            <a:avLst/>
          </a:prstGeom>
          <a:noFill/>
          <a:ln/>
        </p:spPr>
        <p:txBody>
          <a:bodyPr wrap="none" rtlCol="0" anchor="t"/>
          <a:lstStyle/>
          <a:p>
            <a:pPr marL="0" indent="0">
              <a:lnSpc>
                <a:spcPts val="2597"/>
              </a:lnSpc>
              <a:buNone/>
            </a:pPr>
            <a:r>
              <a:rPr lang="en-US" sz="2077" dirty="0">
                <a:solidFill>
                  <a:srgbClr val="FFFFFF"/>
                </a:solidFill>
                <a:latin typeface="Kanit" pitchFamily="34" charset="0"/>
                <a:ea typeface="Kanit" pitchFamily="34" charset="-122"/>
                <a:cs typeface="Kanit" pitchFamily="34" charset="-120"/>
              </a:rPr>
              <a:t>Advanced Analytics</a:t>
            </a:r>
            <a:endParaRPr lang="en-US" sz="2077" dirty="0"/>
          </a:p>
        </p:txBody>
      </p:sp>
      <p:sp>
        <p:nvSpPr>
          <p:cNvPr id="10" name="Text 6"/>
          <p:cNvSpPr/>
          <p:nvPr/>
        </p:nvSpPr>
        <p:spPr>
          <a:xfrm>
            <a:off x="5921335" y="5099328"/>
            <a:ext cx="2801541" cy="2363629"/>
          </a:xfrm>
          <a:prstGeom prst="rect">
            <a:avLst/>
          </a:prstGeom>
          <a:noFill/>
          <a:ln/>
        </p:spPr>
        <p:txBody>
          <a:bodyPr wrap="square" rtlCol="0" anchor="t"/>
          <a:lstStyle/>
          <a:p>
            <a:pPr marL="0" indent="0">
              <a:lnSpc>
                <a:spcPts val="2659"/>
              </a:lnSpc>
              <a:buNone/>
            </a:pPr>
            <a:r>
              <a:rPr lang="en-US" sz="1662" dirty="0">
                <a:solidFill>
                  <a:srgbClr val="D9E1FF"/>
                </a:solidFill>
                <a:latin typeface="Martel Sans" pitchFamily="34" charset="0"/>
                <a:ea typeface="Martel Sans" pitchFamily="34" charset="-122"/>
                <a:cs typeface="Martel Sans" pitchFamily="34" charset="-120"/>
              </a:rPr>
              <a:t>From complex aggregations and geospatial queries to full-text search and time series analysis, CrateDB equips us with the tools to extract maximum value from the Yelp data.</a:t>
            </a:r>
            <a:endParaRPr lang="en-US" sz="1662" dirty="0"/>
          </a:p>
        </p:txBody>
      </p:sp>
      <p:pic>
        <p:nvPicPr>
          <p:cNvPr id="11" name="Image 2" descr="preencoded.png"/>
          <p:cNvPicPr>
            <a:picLocks noChangeAspect="1"/>
          </p:cNvPicPr>
          <p:nvPr/>
        </p:nvPicPr>
        <p:blipFill>
          <a:blip r:embed="rId5"/>
          <a:stretch>
            <a:fillRect/>
          </a:stretch>
        </p:blipFill>
        <p:spPr>
          <a:xfrm>
            <a:off x="9245322" y="2453521"/>
            <a:ext cx="2801541" cy="1865709"/>
          </a:xfrm>
          <a:prstGeom prst="rect">
            <a:avLst/>
          </a:prstGeom>
        </p:spPr>
      </p:pic>
      <p:sp>
        <p:nvSpPr>
          <p:cNvPr id="12" name="Text 7"/>
          <p:cNvSpPr/>
          <p:nvPr/>
        </p:nvSpPr>
        <p:spPr>
          <a:xfrm>
            <a:off x="9245322" y="4556641"/>
            <a:ext cx="2767251" cy="329803"/>
          </a:xfrm>
          <a:prstGeom prst="rect">
            <a:avLst/>
          </a:prstGeom>
          <a:noFill/>
          <a:ln/>
        </p:spPr>
        <p:txBody>
          <a:bodyPr wrap="none" rtlCol="0" anchor="t"/>
          <a:lstStyle/>
          <a:p>
            <a:pPr marL="0" indent="0">
              <a:lnSpc>
                <a:spcPts val="2597"/>
              </a:lnSpc>
              <a:buNone/>
            </a:pPr>
            <a:r>
              <a:rPr lang="en-US" sz="2077" dirty="0">
                <a:solidFill>
                  <a:srgbClr val="FFFFFF"/>
                </a:solidFill>
                <a:latin typeface="Kanit" pitchFamily="34" charset="0"/>
                <a:ea typeface="Kanit" pitchFamily="34" charset="-122"/>
                <a:cs typeface="Kanit" pitchFamily="34" charset="-120"/>
              </a:rPr>
              <a:t>Performant Exploration</a:t>
            </a:r>
            <a:endParaRPr lang="en-US" sz="2077" dirty="0"/>
          </a:p>
        </p:txBody>
      </p:sp>
      <p:sp>
        <p:nvSpPr>
          <p:cNvPr id="13" name="Text 8"/>
          <p:cNvSpPr/>
          <p:nvPr/>
        </p:nvSpPr>
        <p:spPr>
          <a:xfrm>
            <a:off x="9245322" y="5097423"/>
            <a:ext cx="2801541" cy="2363629"/>
          </a:xfrm>
          <a:prstGeom prst="rect">
            <a:avLst/>
          </a:prstGeom>
          <a:noFill/>
          <a:ln/>
        </p:spPr>
        <p:txBody>
          <a:bodyPr wrap="square" rtlCol="0" anchor="t"/>
          <a:lstStyle/>
          <a:p>
            <a:pPr marL="0" indent="0">
              <a:lnSpc>
                <a:spcPts val="2659"/>
              </a:lnSpc>
              <a:buNone/>
            </a:pPr>
            <a:r>
              <a:rPr lang="en-US" sz="1662" dirty="0">
                <a:solidFill>
                  <a:srgbClr val="D9E1FF"/>
                </a:solidFill>
                <a:latin typeface="Martel Sans" pitchFamily="34" charset="0"/>
                <a:ea typeface="Martel Sans" pitchFamily="34" charset="-122"/>
                <a:cs typeface="Martel Sans" pitchFamily="34" charset="-120"/>
              </a:rPr>
              <a:t>CrateDB's optimized indexing and query processing ensure lightning-fast response times, even for large-scale datasets, allowing for efficient and iterative data exploration.</a:t>
            </a:r>
            <a:endParaRPr lang="en-US" sz="1662"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txBody>
          <a:bodyPr/>
          <a:lstStyle/>
          <a:p>
            <a:endParaRPr lang="es-ES"/>
          </a:p>
        </p:txBody>
      </p:sp>
      <p:sp>
        <p:nvSpPr>
          <p:cNvPr id="3" name="Shape 1"/>
          <p:cNvSpPr/>
          <p:nvPr/>
        </p:nvSpPr>
        <p:spPr>
          <a:xfrm>
            <a:off x="0" y="0"/>
            <a:ext cx="14630400" cy="8229600"/>
          </a:xfrm>
          <a:prstGeom prst="rect">
            <a:avLst/>
          </a:prstGeom>
          <a:solidFill>
            <a:srgbClr val="100C35"/>
          </a:solidFill>
          <a:ln/>
        </p:spPr>
        <p:txBody>
          <a:bodyPr/>
          <a:lstStyle/>
          <a:p>
            <a:endParaRPr lang="es-ES"/>
          </a:p>
        </p:txBody>
      </p:sp>
      <p:pic>
        <p:nvPicPr>
          <p:cNvPr id="4" name="Image 0" descr="preencoded.png"/>
          <p:cNvPicPr>
            <a:picLocks noChangeAspect="1"/>
          </p:cNvPicPr>
          <p:nvPr/>
        </p:nvPicPr>
        <p:blipFill>
          <a:blip r:embed="rId3"/>
          <a:stretch>
            <a:fillRect/>
          </a:stretch>
        </p:blipFill>
        <p:spPr>
          <a:xfrm>
            <a:off x="-7620" y="0"/>
            <a:ext cx="3657600" cy="8229600"/>
          </a:xfrm>
          <a:prstGeom prst="rect">
            <a:avLst/>
          </a:prstGeom>
        </p:spPr>
      </p:pic>
      <p:sp>
        <p:nvSpPr>
          <p:cNvPr id="5" name="Text 2"/>
          <p:cNvSpPr/>
          <p:nvPr/>
        </p:nvSpPr>
        <p:spPr>
          <a:xfrm>
            <a:off x="4605814" y="721043"/>
            <a:ext cx="9076373" cy="1268730"/>
          </a:xfrm>
          <a:prstGeom prst="rect">
            <a:avLst/>
          </a:prstGeom>
          <a:noFill/>
          <a:ln/>
        </p:spPr>
        <p:txBody>
          <a:bodyPr wrap="square" rtlCol="0" anchor="t"/>
          <a:lstStyle/>
          <a:p>
            <a:pPr marL="0" indent="0">
              <a:lnSpc>
                <a:spcPts val="4996"/>
              </a:lnSpc>
              <a:buNone/>
            </a:pPr>
            <a:r>
              <a:rPr lang="en-US" sz="3997" dirty="0">
                <a:solidFill>
                  <a:srgbClr val="FFFFFF"/>
                </a:solidFill>
                <a:latin typeface="Kanit" pitchFamily="34" charset="0"/>
                <a:ea typeface="Kanit" pitchFamily="34" charset="-122"/>
                <a:cs typeface="Kanit" pitchFamily="34" charset="-120"/>
              </a:rPr>
              <a:t>Performing Data Analysis and Visualisation</a:t>
            </a:r>
            <a:endParaRPr lang="en-US" sz="3997" dirty="0"/>
          </a:p>
        </p:txBody>
      </p:sp>
      <p:sp>
        <p:nvSpPr>
          <p:cNvPr id="6" name="Shape 3"/>
          <p:cNvSpPr/>
          <p:nvPr/>
        </p:nvSpPr>
        <p:spPr>
          <a:xfrm>
            <a:off x="4897636" y="2294215"/>
            <a:ext cx="25360" cy="5214223"/>
          </a:xfrm>
          <a:prstGeom prst="rect">
            <a:avLst/>
          </a:prstGeom>
          <a:solidFill>
            <a:srgbClr val="FA2F5C"/>
          </a:solidFill>
          <a:ln/>
        </p:spPr>
        <p:txBody>
          <a:bodyPr/>
          <a:lstStyle/>
          <a:p>
            <a:endParaRPr lang="es-ES"/>
          </a:p>
        </p:txBody>
      </p:sp>
      <p:sp>
        <p:nvSpPr>
          <p:cNvPr id="7" name="Shape 4"/>
          <p:cNvSpPr/>
          <p:nvPr/>
        </p:nvSpPr>
        <p:spPr>
          <a:xfrm>
            <a:off x="5138618" y="2668488"/>
            <a:ext cx="710565" cy="25360"/>
          </a:xfrm>
          <a:prstGeom prst="rect">
            <a:avLst/>
          </a:prstGeom>
          <a:solidFill>
            <a:srgbClr val="FA2F5C"/>
          </a:solidFill>
          <a:ln/>
        </p:spPr>
        <p:txBody>
          <a:bodyPr/>
          <a:lstStyle/>
          <a:p>
            <a:endParaRPr lang="es-ES"/>
          </a:p>
        </p:txBody>
      </p:sp>
      <p:sp>
        <p:nvSpPr>
          <p:cNvPr id="8" name="Shape 5"/>
          <p:cNvSpPr/>
          <p:nvPr/>
        </p:nvSpPr>
        <p:spPr>
          <a:xfrm>
            <a:off x="4681895" y="2452807"/>
            <a:ext cx="456724" cy="456724"/>
          </a:xfrm>
          <a:prstGeom prst="roundRect">
            <a:avLst>
              <a:gd name="adj" fmla="val 13336"/>
            </a:avLst>
          </a:prstGeom>
          <a:solidFill>
            <a:srgbClr val="221D4C"/>
          </a:solidFill>
          <a:ln/>
        </p:spPr>
        <p:txBody>
          <a:bodyPr/>
          <a:lstStyle/>
          <a:p>
            <a:endParaRPr lang="es-ES"/>
          </a:p>
        </p:txBody>
      </p:sp>
      <p:sp>
        <p:nvSpPr>
          <p:cNvPr id="9" name="Text 6"/>
          <p:cNvSpPr/>
          <p:nvPr/>
        </p:nvSpPr>
        <p:spPr>
          <a:xfrm>
            <a:off x="4861679" y="2490788"/>
            <a:ext cx="97155" cy="380643"/>
          </a:xfrm>
          <a:prstGeom prst="rect">
            <a:avLst/>
          </a:prstGeom>
          <a:noFill/>
          <a:ln/>
        </p:spPr>
        <p:txBody>
          <a:bodyPr wrap="none" rtlCol="0" anchor="t"/>
          <a:lstStyle/>
          <a:p>
            <a:pPr marL="0" indent="0" algn="ctr">
              <a:lnSpc>
                <a:spcPts val="2997"/>
              </a:lnSpc>
              <a:buNone/>
            </a:pPr>
            <a:r>
              <a:rPr lang="en-US" sz="2398" dirty="0">
                <a:solidFill>
                  <a:srgbClr val="FFFFFF"/>
                </a:solidFill>
                <a:latin typeface="Kanit" pitchFamily="34" charset="0"/>
                <a:ea typeface="Kanit" pitchFamily="34" charset="-122"/>
                <a:cs typeface="Kanit" pitchFamily="34" charset="-120"/>
              </a:rPr>
              <a:t>1</a:t>
            </a:r>
            <a:endParaRPr lang="en-US" sz="2398" dirty="0"/>
          </a:p>
        </p:txBody>
      </p:sp>
      <p:sp>
        <p:nvSpPr>
          <p:cNvPr id="10" name="Text 7"/>
          <p:cNvSpPr/>
          <p:nvPr/>
        </p:nvSpPr>
        <p:spPr>
          <a:xfrm>
            <a:off x="6026825" y="2497217"/>
            <a:ext cx="3353753" cy="317063"/>
          </a:xfrm>
          <a:prstGeom prst="rect">
            <a:avLst/>
          </a:prstGeom>
          <a:noFill/>
          <a:ln/>
        </p:spPr>
        <p:txBody>
          <a:bodyPr wrap="none" rtlCol="0" anchor="t"/>
          <a:lstStyle/>
          <a:p>
            <a:pPr marL="0" indent="0" algn="l">
              <a:lnSpc>
                <a:spcPts val="2498"/>
              </a:lnSpc>
              <a:buNone/>
            </a:pPr>
            <a:r>
              <a:rPr lang="en-US" sz="1998" dirty="0">
                <a:solidFill>
                  <a:srgbClr val="FFFFFF"/>
                </a:solidFill>
                <a:latin typeface="Kanit" pitchFamily="34" charset="0"/>
                <a:ea typeface="Kanit" pitchFamily="34" charset="-122"/>
                <a:cs typeface="Kanit" pitchFamily="34" charset="-120"/>
              </a:rPr>
              <a:t>Query Execution Experiments</a:t>
            </a:r>
            <a:endParaRPr lang="en-US" sz="1998" dirty="0"/>
          </a:p>
        </p:txBody>
      </p:sp>
      <p:sp>
        <p:nvSpPr>
          <p:cNvPr id="11" name="Text 8"/>
          <p:cNvSpPr/>
          <p:nvPr/>
        </p:nvSpPr>
        <p:spPr>
          <a:xfrm>
            <a:off x="6026825" y="2936081"/>
            <a:ext cx="7655362" cy="649605"/>
          </a:xfrm>
          <a:prstGeom prst="rect">
            <a:avLst/>
          </a:prstGeom>
          <a:noFill/>
          <a:ln/>
        </p:spPr>
        <p:txBody>
          <a:bodyPr wrap="square" rtlCol="0" anchor="t"/>
          <a:lstStyle/>
          <a:p>
            <a:pPr marL="0" indent="0" algn="l">
              <a:lnSpc>
                <a:spcPts val="2558"/>
              </a:lnSpc>
              <a:buNone/>
            </a:pPr>
            <a:r>
              <a:rPr lang="en-US" sz="1599" dirty="0">
                <a:solidFill>
                  <a:srgbClr val="D9E1FF"/>
                </a:solidFill>
                <a:latin typeface="Martel Sans" pitchFamily="34" charset="0"/>
                <a:ea typeface="Martel Sans" pitchFamily="34" charset="-122"/>
                <a:cs typeface="Martel Sans" pitchFamily="34" charset="-120"/>
              </a:rPr>
              <a:t>Run each SQL query 20 times to gather detailed performance data. Discard the minimum and maximum values to focus on the core execution times.</a:t>
            </a:r>
            <a:endParaRPr lang="en-US" sz="1599" dirty="0"/>
          </a:p>
        </p:txBody>
      </p:sp>
      <p:sp>
        <p:nvSpPr>
          <p:cNvPr id="12" name="Shape 9"/>
          <p:cNvSpPr/>
          <p:nvPr/>
        </p:nvSpPr>
        <p:spPr>
          <a:xfrm>
            <a:off x="5138618" y="4365962"/>
            <a:ext cx="710565" cy="25360"/>
          </a:xfrm>
          <a:prstGeom prst="rect">
            <a:avLst/>
          </a:prstGeom>
          <a:solidFill>
            <a:srgbClr val="FA2F5C"/>
          </a:solidFill>
          <a:ln/>
        </p:spPr>
        <p:txBody>
          <a:bodyPr/>
          <a:lstStyle/>
          <a:p>
            <a:endParaRPr lang="es-ES"/>
          </a:p>
        </p:txBody>
      </p:sp>
      <p:sp>
        <p:nvSpPr>
          <p:cNvPr id="13" name="Shape 10"/>
          <p:cNvSpPr/>
          <p:nvPr/>
        </p:nvSpPr>
        <p:spPr>
          <a:xfrm>
            <a:off x="4681895" y="4150281"/>
            <a:ext cx="456724" cy="456724"/>
          </a:xfrm>
          <a:prstGeom prst="roundRect">
            <a:avLst>
              <a:gd name="adj" fmla="val 13336"/>
            </a:avLst>
          </a:prstGeom>
          <a:solidFill>
            <a:srgbClr val="221D4C"/>
          </a:solidFill>
          <a:ln/>
        </p:spPr>
        <p:txBody>
          <a:bodyPr/>
          <a:lstStyle/>
          <a:p>
            <a:endParaRPr lang="es-ES"/>
          </a:p>
        </p:txBody>
      </p:sp>
      <p:sp>
        <p:nvSpPr>
          <p:cNvPr id="14" name="Text 11"/>
          <p:cNvSpPr/>
          <p:nvPr/>
        </p:nvSpPr>
        <p:spPr>
          <a:xfrm>
            <a:off x="4832747" y="4188262"/>
            <a:ext cx="155019" cy="380643"/>
          </a:xfrm>
          <a:prstGeom prst="rect">
            <a:avLst/>
          </a:prstGeom>
          <a:noFill/>
          <a:ln/>
        </p:spPr>
        <p:txBody>
          <a:bodyPr wrap="none" rtlCol="0" anchor="t"/>
          <a:lstStyle/>
          <a:p>
            <a:pPr marL="0" indent="0" algn="ctr">
              <a:lnSpc>
                <a:spcPts val="2997"/>
              </a:lnSpc>
              <a:buNone/>
            </a:pPr>
            <a:r>
              <a:rPr lang="en-US" sz="2398" dirty="0">
                <a:solidFill>
                  <a:srgbClr val="FFFFFF"/>
                </a:solidFill>
                <a:latin typeface="Kanit" pitchFamily="34" charset="0"/>
                <a:ea typeface="Kanit" pitchFamily="34" charset="-122"/>
                <a:cs typeface="Kanit" pitchFamily="34" charset="-120"/>
              </a:rPr>
              <a:t>2</a:t>
            </a:r>
            <a:endParaRPr lang="en-US" sz="2398" dirty="0"/>
          </a:p>
        </p:txBody>
      </p:sp>
      <p:sp>
        <p:nvSpPr>
          <p:cNvPr id="15" name="Text 12"/>
          <p:cNvSpPr/>
          <p:nvPr/>
        </p:nvSpPr>
        <p:spPr>
          <a:xfrm>
            <a:off x="6026825" y="4194691"/>
            <a:ext cx="2537698" cy="317063"/>
          </a:xfrm>
          <a:prstGeom prst="rect">
            <a:avLst/>
          </a:prstGeom>
          <a:noFill/>
          <a:ln/>
        </p:spPr>
        <p:txBody>
          <a:bodyPr wrap="none" rtlCol="0" anchor="t"/>
          <a:lstStyle/>
          <a:p>
            <a:pPr marL="0" indent="0" algn="l">
              <a:lnSpc>
                <a:spcPts val="2498"/>
              </a:lnSpc>
              <a:buNone/>
            </a:pPr>
            <a:r>
              <a:rPr lang="en-US" sz="1998" dirty="0">
                <a:solidFill>
                  <a:srgbClr val="FFFFFF"/>
                </a:solidFill>
                <a:latin typeface="Kanit" pitchFamily="34" charset="0"/>
                <a:ea typeface="Kanit" pitchFamily="34" charset="-122"/>
                <a:cs typeface="Kanit" pitchFamily="34" charset="-120"/>
              </a:rPr>
              <a:t>Calculating Averages</a:t>
            </a:r>
            <a:endParaRPr lang="en-US" sz="1998" dirty="0"/>
          </a:p>
        </p:txBody>
      </p:sp>
      <p:sp>
        <p:nvSpPr>
          <p:cNvPr id="16" name="Text 13"/>
          <p:cNvSpPr/>
          <p:nvPr/>
        </p:nvSpPr>
        <p:spPr>
          <a:xfrm>
            <a:off x="6026825" y="4633555"/>
            <a:ext cx="7655362" cy="649605"/>
          </a:xfrm>
          <a:prstGeom prst="rect">
            <a:avLst/>
          </a:prstGeom>
          <a:noFill/>
          <a:ln/>
        </p:spPr>
        <p:txBody>
          <a:bodyPr wrap="square" rtlCol="0" anchor="t"/>
          <a:lstStyle/>
          <a:p>
            <a:pPr marL="0" indent="0" algn="l">
              <a:lnSpc>
                <a:spcPts val="2558"/>
              </a:lnSpc>
              <a:buNone/>
            </a:pPr>
            <a:r>
              <a:rPr lang="en-US" sz="1599" dirty="0">
                <a:solidFill>
                  <a:srgbClr val="D9E1FF"/>
                </a:solidFill>
                <a:latin typeface="Martel Sans" pitchFamily="34" charset="0"/>
                <a:ea typeface="Martel Sans" pitchFamily="34" charset="-122"/>
                <a:cs typeface="Martel Sans" pitchFamily="34" charset="-120"/>
              </a:rPr>
              <a:t>Determine the average execution time or standard deviation for each query to identify trends and patterns in the database's performance characteristics.</a:t>
            </a:r>
            <a:endParaRPr lang="en-US" sz="1599" dirty="0"/>
          </a:p>
        </p:txBody>
      </p:sp>
      <p:sp>
        <p:nvSpPr>
          <p:cNvPr id="17" name="Shape 14"/>
          <p:cNvSpPr/>
          <p:nvPr/>
        </p:nvSpPr>
        <p:spPr>
          <a:xfrm>
            <a:off x="5138618" y="6063436"/>
            <a:ext cx="710565" cy="25360"/>
          </a:xfrm>
          <a:prstGeom prst="rect">
            <a:avLst/>
          </a:prstGeom>
          <a:solidFill>
            <a:srgbClr val="FA2F5C"/>
          </a:solidFill>
          <a:ln/>
        </p:spPr>
        <p:txBody>
          <a:bodyPr/>
          <a:lstStyle/>
          <a:p>
            <a:endParaRPr lang="es-ES"/>
          </a:p>
        </p:txBody>
      </p:sp>
      <p:sp>
        <p:nvSpPr>
          <p:cNvPr id="18" name="Shape 15"/>
          <p:cNvSpPr/>
          <p:nvPr/>
        </p:nvSpPr>
        <p:spPr>
          <a:xfrm>
            <a:off x="4681895" y="5847755"/>
            <a:ext cx="456724" cy="456724"/>
          </a:xfrm>
          <a:prstGeom prst="roundRect">
            <a:avLst>
              <a:gd name="adj" fmla="val 13336"/>
            </a:avLst>
          </a:prstGeom>
          <a:solidFill>
            <a:srgbClr val="221D4C"/>
          </a:solidFill>
          <a:ln/>
        </p:spPr>
        <p:txBody>
          <a:bodyPr/>
          <a:lstStyle/>
          <a:p>
            <a:endParaRPr lang="es-ES"/>
          </a:p>
        </p:txBody>
      </p:sp>
      <p:sp>
        <p:nvSpPr>
          <p:cNvPr id="19" name="Text 16"/>
          <p:cNvSpPr/>
          <p:nvPr/>
        </p:nvSpPr>
        <p:spPr>
          <a:xfrm>
            <a:off x="4831199" y="5885736"/>
            <a:ext cx="158115" cy="380643"/>
          </a:xfrm>
          <a:prstGeom prst="rect">
            <a:avLst/>
          </a:prstGeom>
          <a:noFill/>
          <a:ln/>
        </p:spPr>
        <p:txBody>
          <a:bodyPr wrap="none" rtlCol="0" anchor="t"/>
          <a:lstStyle/>
          <a:p>
            <a:pPr marL="0" indent="0" algn="ctr">
              <a:lnSpc>
                <a:spcPts val="2997"/>
              </a:lnSpc>
              <a:buNone/>
            </a:pPr>
            <a:r>
              <a:rPr lang="en-US" sz="2398" dirty="0">
                <a:solidFill>
                  <a:srgbClr val="FFFFFF"/>
                </a:solidFill>
                <a:latin typeface="Kanit" pitchFamily="34" charset="0"/>
                <a:ea typeface="Kanit" pitchFamily="34" charset="-122"/>
                <a:cs typeface="Kanit" pitchFamily="34" charset="-120"/>
              </a:rPr>
              <a:t>3</a:t>
            </a:r>
            <a:endParaRPr lang="en-US" sz="2398" dirty="0"/>
          </a:p>
        </p:txBody>
      </p:sp>
      <p:sp>
        <p:nvSpPr>
          <p:cNvPr id="20" name="Text 17"/>
          <p:cNvSpPr/>
          <p:nvPr/>
        </p:nvSpPr>
        <p:spPr>
          <a:xfrm>
            <a:off x="6026825" y="5892165"/>
            <a:ext cx="3510796" cy="317063"/>
          </a:xfrm>
          <a:prstGeom prst="rect">
            <a:avLst/>
          </a:prstGeom>
          <a:noFill/>
          <a:ln/>
        </p:spPr>
        <p:txBody>
          <a:bodyPr wrap="none" rtlCol="0" anchor="t"/>
          <a:lstStyle/>
          <a:p>
            <a:pPr marL="0" indent="0" algn="l">
              <a:lnSpc>
                <a:spcPts val="2498"/>
              </a:lnSpc>
              <a:buNone/>
            </a:pPr>
            <a:r>
              <a:rPr lang="en-US" sz="1998" dirty="0">
                <a:solidFill>
                  <a:srgbClr val="FFFFFF"/>
                </a:solidFill>
                <a:latin typeface="Kanit" pitchFamily="34" charset="0"/>
                <a:ea typeface="Kanit" pitchFamily="34" charset="-122"/>
                <a:cs typeface="Kanit" pitchFamily="34" charset="-120"/>
              </a:rPr>
              <a:t>Visualising Query Performance</a:t>
            </a:r>
            <a:endParaRPr lang="en-US" sz="1998" dirty="0"/>
          </a:p>
        </p:txBody>
      </p:sp>
      <p:sp>
        <p:nvSpPr>
          <p:cNvPr id="21" name="Text 18"/>
          <p:cNvSpPr/>
          <p:nvPr/>
        </p:nvSpPr>
        <p:spPr>
          <a:xfrm>
            <a:off x="6026825" y="6331029"/>
            <a:ext cx="7655362" cy="974408"/>
          </a:xfrm>
          <a:prstGeom prst="rect">
            <a:avLst/>
          </a:prstGeom>
          <a:noFill/>
          <a:ln/>
        </p:spPr>
        <p:txBody>
          <a:bodyPr wrap="square" rtlCol="0" anchor="t"/>
          <a:lstStyle/>
          <a:p>
            <a:pPr marL="0" indent="0" algn="l">
              <a:lnSpc>
                <a:spcPts val="2558"/>
              </a:lnSpc>
              <a:buNone/>
            </a:pPr>
            <a:r>
              <a:rPr lang="en-US" sz="1599" dirty="0">
                <a:solidFill>
                  <a:srgbClr val="D9E1FF"/>
                </a:solidFill>
                <a:latin typeface="Martel Sans" pitchFamily="34" charset="0"/>
                <a:ea typeface="Martel Sans" pitchFamily="34" charset="-122"/>
                <a:cs typeface="Martel Sans" pitchFamily="34" charset="-120"/>
              </a:rPr>
              <a:t>Visualise the query performance data using interactive charts and graphs, enabling in-depth analysis of the database's strengths and potential optimisation areas.</a:t>
            </a:r>
            <a:endParaRPr lang="en-US" sz="1599"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txBody>
          <a:bodyPr/>
          <a:lstStyle/>
          <a:p>
            <a:endParaRPr lang="es-ES"/>
          </a:p>
        </p:txBody>
      </p:sp>
      <p:sp>
        <p:nvSpPr>
          <p:cNvPr id="3" name="Shape 1"/>
          <p:cNvSpPr/>
          <p:nvPr/>
        </p:nvSpPr>
        <p:spPr>
          <a:xfrm>
            <a:off x="0" y="0"/>
            <a:ext cx="14630400" cy="8229600"/>
          </a:xfrm>
          <a:prstGeom prst="rect">
            <a:avLst/>
          </a:prstGeom>
          <a:solidFill>
            <a:srgbClr val="100C35"/>
          </a:solidFill>
          <a:ln/>
        </p:spPr>
        <p:txBody>
          <a:bodyPr/>
          <a:lstStyle/>
          <a:p>
            <a:endParaRPr lang="es-ES"/>
          </a:p>
        </p:txBody>
      </p:sp>
      <p:pic>
        <p:nvPicPr>
          <p:cNvPr id="4" name="Image 0" descr="preencoded.png"/>
          <p:cNvPicPr>
            <a:picLocks noChangeAspect="1"/>
          </p:cNvPicPr>
          <p:nvPr/>
        </p:nvPicPr>
        <p:blipFill>
          <a:blip r:embed="rId3"/>
          <a:stretch>
            <a:fillRect/>
          </a:stretch>
        </p:blipFill>
        <p:spPr>
          <a:xfrm>
            <a:off x="-7620" y="0"/>
            <a:ext cx="3657600" cy="8229600"/>
          </a:xfrm>
          <a:prstGeom prst="rect">
            <a:avLst/>
          </a:prstGeom>
        </p:spPr>
      </p:pic>
      <p:sp>
        <p:nvSpPr>
          <p:cNvPr id="5" name="Text 2"/>
          <p:cNvSpPr/>
          <p:nvPr/>
        </p:nvSpPr>
        <p:spPr>
          <a:xfrm>
            <a:off x="4490799" y="2072402"/>
            <a:ext cx="7559993" cy="694373"/>
          </a:xfrm>
          <a:prstGeom prst="rect">
            <a:avLst/>
          </a:prstGeom>
          <a:noFill/>
          <a:ln/>
        </p:spPr>
        <p:txBody>
          <a:bodyPr wrap="none" rtlCol="0" anchor="t"/>
          <a:lstStyle/>
          <a:p>
            <a:pPr marL="0" indent="0">
              <a:lnSpc>
                <a:spcPts val="5468"/>
              </a:lnSpc>
              <a:buNone/>
            </a:pPr>
            <a:r>
              <a:rPr lang="en-US" sz="4374" dirty="0">
                <a:solidFill>
                  <a:srgbClr val="FFFFFF"/>
                </a:solidFill>
                <a:latin typeface="Kanit" pitchFamily="34" charset="0"/>
                <a:ea typeface="Kanit" pitchFamily="34" charset="-122"/>
                <a:cs typeface="Kanit" pitchFamily="34" charset="-120"/>
              </a:rPr>
              <a:t>Using CrateDB Documentation</a:t>
            </a:r>
            <a:endParaRPr lang="en-US" sz="4374" dirty="0"/>
          </a:p>
        </p:txBody>
      </p:sp>
      <p:sp>
        <p:nvSpPr>
          <p:cNvPr id="6" name="Shape 3"/>
          <p:cNvSpPr/>
          <p:nvPr/>
        </p:nvSpPr>
        <p:spPr>
          <a:xfrm>
            <a:off x="4490799" y="3100030"/>
            <a:ext cx="4542115" cy="3057168"/>
          </a:xfrm>
          <a:prstGeom prst="roundRect">
            <a:avLst>
              <a:gd name="adj" fmla="val 2180"/>
            </a:avLst>
          </a:prstGeom>
          <a:solidFill>
            <a:srgbClr val="221D4C"/>
          </a:solidFill>
          <a:ln/>
        </p:spPr>
        <p:txBody>
          <a:bodyPr/>
          <a:lstStyle/>
          <a:p>
            <a:endParaRPr lang="es-ES"/>
          </a:p>
        </p:txBody>
      </p:sp>
      <p:sp>
        <p:nvSpPr>
          <p:cNvPr id="7" name="Text 4"/>
          <p:cNvSpPr/>
          <p:nvPr/>
        </p:nvSpPr>
        <p:spPr>
          <a:xfrm>
            <a:off x="4712970" y="3322201"/>
            <a:ext cx="3926919" cy="347186"/>
          </a:xfrm>
          <a:prstGeom prst="rect">
            <a:avLst/>
          </a:prstGeom>
          <a:noFill/>
          <a:ln/>
        </p:spPr>
        <p:txBody>
          <a:bodyPr wrap="none" rtlCol="0" anchor="t"/>
          <a:lstStyle/>
          <a:p>
            <a:pPr marL="0" indent="0">
              <a:lnSpc>
                <a:spcPts val="2734"/>
              </a:lnSpc>
              <a:buNone/>
            </a:pPr>
            <a:r>
              <a:rPr lang="en-US" sz="2187" dirty="0">
                <a:solidFill>
                  <a:srgbClr val="FFFFFF"/>
                </a:solidFill>
                <a:latin typeface="Kanit" pitchFamily="34" charset="0"/>
                <a:ea typeface="Kanit" pitchFamily="34" charset="-122"/>
                <a:cs typeface="Kanit" pitchFamily="34" charset="-120"/>
              </a:rPr>
              <a:t>Comprehensive Documentation</a:t>
            </a:r>
            <a:endParaRPr lang="en-US" sz="2187" dirty="0"/>
          </a:p>
        </p:txBody>
      </p:sp>
      <p:sp>
        <p:nvSpPr>
          <p:cNvPr id="8" name="Text 5"/>
          <p:cNvSpPr/>
          <p:nvPr/>
        </p:nvSpPr>
        <p:spPr>
          <a:xfrm>
            <a:off x="4712970" y="3802618"/>
            <a:ext cx="4097774" cy="2132409"/>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The CrateDB documentation provides detailed guides, tutorials, and references to help developers understand the database's features, query language, and deployment options.</a:t>
            </a:r>
            <a:endParaRPr lang="en-US" sz="1750" dirty="0"/>
          </a:p>
        </p:txBody>
      </p:sp>
      <p:sp>
        <p:nvSpPr>
          <p:cNvPr id="9" name="Shape 6"/>
          <p:cNvSpPr/>
          <p:nvPr/>
        </p:nvSpPr>
        <p:spPr>
          <a:xfrm>
            <a:off x="9255085" y="3100030"/>
            <a:ext cx="4542115" cy="3057168"/>
          </a:xfrm>
          <a:prstGeom prst="roundRect">
            <a:avLst>
              <a:gd name="adj" fmla="val 2180"/>
            </a:avLst>
          </a:prstGeom>
          <a:solidFill>
            <a:srgbClr val="221D4C"/>
          </a:solidFill>
          <a:ln/>
        </p:spPr>
        <p:txBody>
          <a:bodyPr/>
          <a:lstStyle/>
          <a:p>
            <a:endParaRPr lang="es-ES"/>
          </a:p>
        </p:txBody>
      </p:sp>
      <p:sp>
        <p:nvSpPr>
          <p:cNvPr id="10" name="Text 7"/>
          <p:cNvSpPr/>
          <p:nvPr/>
        </p:nvSpPr>
        <p:spPr>
          <a:xfrm>
            <a:off x="9477256" y="3322201"/>
            <a:ext cx="3761423" cy="347186"/>
          </a:xfrm>
          <a:prstGeom prst="rect">
            <a:avLst/>
          </a:prstGeom>
          <a:noFill/>
          <a:ln/>
        </p:spPr>
        <p:txBody>
          <a:bodyPr wrap="none" rtlCol="0" anchor="t"/>
          <a:lstStyle/>
          <a:p>
            <a:pPr marL="0" indent="0">
              <a:lnSpc>
                <a:spcPts val="2734"/>
              </a:lnSpc>
              <a:buNone/>
            </a:pPr>
            <a:r>
              <a:rPr lang="en-US" sz="2187" dirty="0">
                <a:solidFill>
                  <a:srgbClr val="FFFFFF"/>
                </a:solidFill>
                <a:latin typeface="Kanit" pitchFamily="34" charset="0"/>
                <a:ea typeface="Kanit" pitchFamily="34" charset="-122"/>
                <a:cs typeface="Kanit" pitchFamily="34" charset="-120"/>
              </a:rPr>
              <a:t>Customisation and Extensions</a:t>
            </a:r>
            <a:endParaRPr lang="en-US" sz="2187" dirty="0"/>
          </a:p>
        </p:txBody>
      </p:sp>
      <p:sp>
        <p:nvSpPr>
          <p:cNvPr id="11" name="Text 8"/>
          <p:cNvSpPr/>
          <p:nvPr/>
        </p:nvSpPr>
        <p:spPr>
          <a:xfrm>
            <a:off x="9477256" y="3802618"/>
            <a:ext cx="4097774" cy="2132409"/>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For any unsupported features or actions, the documentation provides guidance on extending CrateDB through custom plugins, user-defined functions, and integrations with external tools.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txBody>
          <a:bodyPr/>
          <a:lstStyle/>
          <a:p>
            <a:endParaRPr lang="es-ES"/>
          </a:p>
        </p:txBody>
      </p:sp>
      <p:sp>
        <p:nvSpPr>
          <p:cNvPr id="3" name="Shape 1"/>
          <p:cNvSpPr/>
          <p:nvPr/>
        </p:nvSpPr>
        <p:spPr>
          <a:xfrm>
            <a:off x="0" y="0"/>
            <a:ext cx="14630400" cy="8229600"/>
          </a:xfrm>
          <a:prstGeom prst="rect">
            <a:avLst/>
          </a:prstGeom>
          <a:solidFill>
            <a:srgbClr val="100C35"/>
          </a:solidFill>
          <a:ln/>
        </p:spPr>
        <p:txBody>
          <a:bodyPr/>
          <a:lstStyle/>
          <a:p>
            <a:endParaRPr lang="es-ES"/>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100C35">
              <a:alpha val="80000"/>
            </a:srgbClr>
          </a:solidFill>
          <a:ln/>
        </p:spPr>
        <p:txBody>
          <a:bodyPr/>
          <a:lstStyle/>
          <a:p>
            <a:endParaRPr lang="es-ES"/>
          </a:p>
        </p:txBody>
      </p:sp>
      <p:sp>
        <p:nvSpPr>
          <p:cNvPr id="6" name="Text 3"/>
          <p:cNvSpPr/>
          <p:nvPr/>
        </p:nvSpPr>
        <p:spPr>
          <a:xfrm>
            <a:off x="2348389" y="1398865"/>
            <a:ext cx="5554980" cy="694373"/>
          </a:xfrm>
          <a:prstGeom prst="rect">
            <a:avLst/>
          </a:prstGeom>
          <a:noFill/>
          <a:ln/>
        </p:spPr>
        <p:txBody>
          <a:bodyPr wrap="none" rtlCol="0" anchor="t"/>
          <a:lstStyle/>
          <a:p>
            <a:pPr marL="0" indent="0">
              <a:lnSpc>
                <a:spcPts val="5468"/>
              </a:lnSpc>
              <a:buNone/>
            </a:pPr>
            <a:r>
              <a:rPr lang="en-US" sz="4374" dirty="0">
                <a:solidFill>
                  <a:srgbClr val="FFFFFF"/>
                </a:solidFill>
                <a:latin typeface="Kanit" pitchFamily="34" charset="0"/>
                <a:ea typeface="Kanit" pitchFamily="34" charset="-122"/>
                <a:cs typeface="Kanit" pitchFamily="34" charset="-120"/>
              </a:rPr>
              <a:t>Video Summary</a:t>
            </a:r>
            <a:endParaRPr lang="en-US" sz="4374" dirty="0"/>
          </a:p>
        </p:txBody>
      </p:sp>
      <p:pic>
        <p:nvPicPr>
          <p:cNvPr id="7" name="Image 1" descr="preencoded.png"/>
          <p:cNvPicPr>
            <a:picLocks noChangeAspect="1"/>
          </p:cNvPicPr>
          <p:nvPr/>
        </p:nvPicPr>
        <p:blipFill>
          <a:blip r:embed="rId4"/>
          <a:stretch>
            <a:fillRect/>
          </a:stretch>
        </p:blipFill>
        <p:spPr>
          <a:xfrm>
            <a:off x="2348389" y="2426494"/>
            <a:ext cx="3311128" cy="888682"/>
          </a:xfrm>
          <a:prstGeom prst="rect">
            <a:avLst/>
          </a:prstGeom>
        </p:spPr>
      </p:pic>
      <p:sp>
        <p:nvSpPr>
          <p:cNvPr id="8" name="Text 4"/>
          <p:cNvSpPr/>
          <p:nvPr/>
        </p:nvSpPr>
        <p:spPr>
          <a:xfrm>
            <a:off x="2570559" y="3648432"/>
            <a:ext cx="2866787" cy="694373"/>
          </a:xfrm>
          <a:prstGeom prst="rect">
            <a:avLst/>
          </a:prstGeom>
          <a:noFill/>
          <a:ln/>
        </p:spPr>
        <p:txBody>
          <a:bodyPr wrap="square" rtlCol="0" anchor="t"/>
          <a:lstStyle/>
          <a:p>
            <a:pPr marL="0" indent="0" algn="l">
              <a:lnSpc>
                <a:spcPts val="2734"/>
              </a:lnSpc>
              <a:buNone/>
            </a:pPr>
            <a:r>
              <a:rPr lang="en-US" sz="2187" dirty="0">
                <a:solidFill>
                  <a:srgbClr val="FFFFFF"/>
                </a:solidFill>
                <a:latin typeface="Kanit" pitchFamily="34" charset="0"/>
                <a:ea typeface="Kanit" pitchFamily="34" charset="-122"/>
                <a:cs typeface="Kanit" pitchFamily="34" charset="-120"/>
              </a:rPr>
              <a:t>Deployment Walkthrough</a:t>
            </a:r>
            <a:endParaRPr lang="en-US" sz="2187" dirty="0"/>
          </a:p>
        </p:txBody>
      </p:sp>
      <p:sp>
        <p:nvSpPr>
          <p:cNvPr id="9" name="Text 5"/>
          <p:cNvSpPr/>
          <p:nvPr/>
        </p:nvSpPr>
        <p:spPr>
          <a:xfrm>
            <a:off x="2570559" y="4476036"/>
            <a:ext cx="2866787" cy="2132409"/>
          </a:xfrm>
          <a:prstGeom prst="rect">
            <a:avLst/>
          </a:prstGeom>
          <a:noFill/>
          <a:ln/>
        </p:spPr>
        <p:txBody>
          <a:bodyPr wrap="square" rtlCol="0" anchor="t"/>
          <a:lstStyle/>
          <a:p>
            <a:pPr marL="0" indent="0" algn="l">
              <a:lnSpc>
                <a:spcPts val="2799"/>
              </a:lnSpc>
              <a:buNone/>
            </a:pPr>
            <a:r>
              <a:rPr lang="en-US" sz="1750" dirty="0">
                <a:solidFill>
                  <a:srgbClr val="D9E1FF"/>
                </a:solidFill>
                <a:latin typeface="Martel Sans" pitchFamily="34" charset="0"/>
                <a:ea typeface="Martel Sans" pitchFamily="34" charset="-122"/>
                <a:cs typeface="Martel Sans" pitchFamily="34" charset="-120"/>
              </a:rPr>
              <a:t>Demonstrate the setup of the CrateDB development environment using Docker containers, showcasing the reproducibility and ease of deployment.</a:t>
            </a:r>
            <a:endParaRPr lang="en-US" sz="1750" dirty="0"/>
          </a:p>
        </p:txBody>
      </p:sp>
      <p:pic>
        <p:nvPicPr>
          <p:cNvPr id="10" name="Image 2" descr="preencoded.png"/>
          <p:cNvPicPr>
            <a:picLocks noChangeAspect="1"/>
          </p:cNvPicPr>
          <p:nvPr/>
        </p:nvPicPr>
        <p:blipFill>
          <a:blip r:embed="rId5"/>
          <a:stretch>
            <a:fillRect/>
          </a:stretch>
        </p:blipFill>
        <p:spPr>
          <a:xfrm>
            <a:off x="5659517" y="2426494"/>
            <a:ext cx="3311128" cy="888682"/>
          </a:xfrm>
          <a:prstGeom prst="rect">
            <a:avLst/>
          </a:prstGeom>
        </p:spPr>
      </p:pic>
      <p:sp>
        <p:nvSpPr>
          <p:cNvPr id="11" name="Text 6"/>
          <p:cNvSpPr/>
          <p:nvPr/>
        </p:nvSpPr>
        <p:spPr>
          <a:xfrm>
            <a:off x="5881687" y="3648432"/>
            <a:ext cx="2866787" cy="694373"/>
          </a:xfrm>
          <a:prstGeom prst="rect">
            <a:avLst/>
          </a:prstGeom>
          <a:noFill/>
          <a:ln/>
        </p:spPr>
        <p:txBody>
          <a:bodyPr wrap="square" rtlCol="0" anchor="t"/>
          <a:lstStyle/>
          <a:p>
            <a:pPr marL="0" indent="0" algn="l">
              <a:lnSpc>
                <a:spcPts val="2734"/>
              </a:lnSpc>
              <a:buNone/>
            </a:pPr>
            <a:r>
              <a:rPr lang="en-US" sz="2187" dirty="0">
                <a:solidFill>
                  <a:srgbClr val="FFFFFF"/>
                </a:solidFill>
                <a:latin typeface="Kanit" pitchFamily="34" charset="0"/>
                <a:ea typeface="Kanit" pitchFamily="34" charset="-122"/>
                <a:cs typeface="Kanit" pitchFamily="34" charset="-120"/>
              </a:rPr>
              <a:t>Static Database Analysis</a:t>
            </a:r>
            <a:endParaRPr lang="en-US" sz="2187" dirty="0"/>
          </a:p>
        </p:txBody>
      </p:sp>
      <p:sp>
        <p:nvSpPr>
          <p:cNvPr id="12" name="Text 7"/>
          <p:cNvSpPr/>
          <p:nvPr/>
        </p:nvSpPr>
        <p:spPr>
          <a:xfrm>
            <a:off x="5881687" y="4476036"/>
            <a:ext cx="2866787" cy="1777008"/>
          </a:xfrm>
          <a:prstGeom prst="rect">
            <a:avLst/>
          </a:prstGeom>
          <a:noFill/>
          <a:ln/>
        </p:spPr>
        <p:txBody>
          <a:bodyPr wrap="square" rtlCol="0" anchor="t"/>
          <a:lstStyle/>
          <a:p>
            <a:pPr marL="0" indent="0" algn="l">
              <a:lnSpc>
                <a:spcPts val="2799"/>
              </a:lnSpc>
              <a:buNone/>
            </a:pPr>
            <a:r>
              <a:rPr lang="en-US" sz="1750" dirty="0">
                <a:solidFill>
                  <a:srgbClr val="D9E1FF"/>
                </a:solidFill>
                <a:latin typeface="Martel Sans" pitchFamily="34" charset="0"/>
                <a:ea typeface="Martel Sans" pitchFamily="34" charset="-122"/>
                <a:cs typeface="Martel Sans" pitchFamily="34" charset="-120"/>
              </a:rPr>
              <a:t>Highlight the key static properties of CrateDB, including its hybrid multi-model approach and SQL querying features.</a:t>
            </a:r>
            <a:endParaRPr lang="en-US" sz="1750" dirty="0"/>
          </a:p>
        </p:txBody>
      </p:sp>
      <p:pic>
        <p:nvPicPr>
          <p:cNvPr id="13" name="Image 3" descr="preencoded.png"/>
          <p:cNvPicPr>
            <a:picLocks noChangeAspect="1"/>
          </p:cNvPicPr>
          <p:nvPr/>
        </p:nvPicPr>
        <p:blipFill>
          <a:blip r:embed="rId6"/>
          <a:stretch>
            <a:fillRect/>
          </a:stretch>
        </p:blipFill>
        <p:spPr>
          <a:xfrm>
            <a:off x="8970645" y="2426494"/>
            <a:ext cx="3311247" cy="888682"/>
          </a:xfrm>
          <a:prstGeom prst="rect">
            <a:avLst/>
          </a:prstGeom>
        </p:spPr>
      </p:pic>
      <p:sp>
        <p:nvSpPr>
          <p:cNvPr id="14" name="Text 8"/>
          <p:cNvSpPr/>
          <p:nvPr/>
        </p:nvSpPr>
        <p:spPr>
          <a:xfrm>
            <a:off x="9192816" y="3648432"/>
            <a:ext cx="2866906" cy="694373"/>
          </a:xfrm>
          <a:prstGeom prst="rect">
            <a:avLst/>
          </a:prstGeom>
          <a:noFill/>
          <a:ln/>
        </p:spPr>
        <p:txBody>
          <a:bodyPr wrap="square" rtlCol="0" anchor="t"/>
          <a:lstStyle/>
          <a:p>
            <a:pPr marL="0" indent="0" algn="l">
              <a:lnSpc>
                <a:spcPts val="2734"/>
              </a:lnSpc>
              <a:buNone/>
            </a:pPr>
            <a:r>
              <a:rPr lang="en-US" sz="2187" dirty="0">
                <a:solidFill>
                  <a:srgbClr val="FFFFFF"/>
                </a:solidFill>
                <a:latin typeface="Kanit" pitchFamily="34" charset="0"/>
                <a:ea typeface="Kanit" pitchFamily="34" charset="-122"/>
                <a:cs typeface="Kanit" pitchFamily="34" charset="-120"/>
              </a:rPr>
              <a:t>Query Performance Insights</a:t>
            </a:r>
            <a:endParaRPr lang="en-US" sz="2187" dirty="0"/>
          </a:p>
        </p:txBody>
      </p:sp>
      <p:sp>
        <p:nvSpPr>
          <p:cNvPr id="15" name="Text 9"/>
          <p:cNvSpPr/>
          <p:nvPr/>
        </p:nvSpPr>
        <p:spPr>
          <a:xfrm>
            <a:off x="9192816" y="4476036"/>
            <a:ext cx="2866906" cy="1777008"/>
          </a:xfrm>
          <a:prstGeom prst="rect">
            <a:avLst/>
          </a:prstGeom>
          <a:noFill/>
          <a:ln/>
        </p:spPr>
        <p:txBody>
          <a:bodyPr wrap="square" rtlCol="0" anchor="t"/>
          <a:lstStyle/>
          <a:p>
            <a:pPr marL="0" indent="0" algn="l">
              <a:lnSpc>
                <a:spcPts val="2799"/>
              </a:lnSpc>
              <a:buNone/>
            </a:pPr>
            <a:r>
              <a:rPr lang="en-US" sz="1750" dirty="0">
                <a:solidFill>
                  <a:srgbClr val="D9E1FF"/>
                </a:solidFill>
                <a:latin typeface="Martel Sans" pitchFamily="34" charset="0"/>
                <a:ea typeface="Martel Sans" pitchFamily="34" charset="-122"/>
                <a:cs typeface="Martel Sans" pitchFamily="34" charset="-120"/>
              </a:rPr>
              <a:t>Present the results of the experimental query performance analysis, visualising the average execution.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797</Words>
  <Application>Microsoft Office PowerPoint</Application>
  <PresentationFormat>Personalizado</PresentationFormat>
  <Paragraphs>67</Paragraphs>
  <Slides>10</Slides>
  <Notes>10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10</vt:i4>
      </vt:variant>
    </vt:vector>
  </HeadingPairs>
  <TitlesOfParts>
    <vt:vector size="14" baseType="lpstr">
      <vt:lpstr>Arial</vt:lpstr>
      <vt:lpstr>Kanit</vt:lpstr>
      <vt:lpstr>Martel Sans</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Antonio Jose Gonzalez Castillo</cp:lastModifiedBy>
  <cp:revision>2</cp:revision>
  <dcterms:created xsi:type="dcterms:W3CDTF">2024-05-05T20:16:41Z</dcterms:created>
  <dcterms:modified xsi:type="dcterms:W3CDTF">2024-05-05T20:19:46Z</dcterms:modified>
</cp:coreProperties>
</file>